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5"/>
  </p:notesMasterIdLst>
  <p:handoutMasterIdLst>
    <p:handoutMasterId r:id="rId26"/>
  </p:handoutMasterIdLst>
  <p:sldIdLst>
    <p:sldId id="256" r:id="rId2"/>
    <p:sldId id="265" r:id="rId3"/>
    <p:sldId id="257" r:id="rId4"/>
    <p:sldId id="258" r:id="rId5"/>
    <p:sldId id="259" r:id="rId6"/>
    <p:sldId id="260" r:id="rId7"/>
    <p:sldId id="261"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8" y="-1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0A3F564-F6F1-480E-8DE1-B1CF94BFD0AC}" type="datetimeFigureOut">
              <a:rPr lang="en-US" smtClean="0"/>
              <a:t>5/13/2010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55A11BC-9D8C-4325-AADC-62861AB5A5B2}"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A8442-991D-48DD-A4CF-167BBE58542B}" type="datetimeFigureOut">
              <a:rPr lang="en-US" smtClean="0"/>
              <a:t>5/13/2010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F59867-B126-4113-A1B5-EA0110F6E40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F59867-B126-4113-A1B5-EA0110F6E408}"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B5B5AF1-B883-473E-A555-81A72F03663F}" type="datetimeFigureOut">
              <a:rPr lang="en-US" smtClean="0"/>
              <a:t>5/13/2010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40F5246-0D50-4D8C-AA26-EE434A15B06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5B5AF1-B883-473E-A555-81A72F03663F}" type="datetimeFigureOut">
              <a:rPr lang="en-US" smtClean="0"/>
              <a:t>5/13/2010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F5246-0D50-4D8C-AA26-EE434A15B06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5B5AF1-B883-473E-A555-81A72F03663F}" type="datetimeFigureOut">
              <a:rPr lang="en-US" smtClean="0"/>
              <a:t>5/13/2010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F5246-0D50-4D8C-AA26-EE434A15B06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5B5AF1-B883-473E-A555-81A72F03663F}" type="datetimeFigureOut">
              <a:rPr lang="en-US" smtClean="0"/>
              <a:t>5/13/2010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F5246-0D50-4D8C-AA26-EE434A15B06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B5B5AF1-B883-473E-A555-81A72F03663F}" type="datetimeFigureOut">
              <a:rPr lang="en-US" smtClean="0"/>
              <a:t>5/13/2010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F5246-0D50-4D8C-AA26-EE434A15B06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B5B5AF1-B883-473E-A555-81A72F03663F}" type="datetimeFigureOut">
              <a:rPr lang="en-US" smtClean="0"/>
              <a:t>5/13/2010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0F5246-0D50-4D8C-AA26-EE434A15B06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B5B5AF1-B883-473E-A555-81A72F03663F}" type="datetimeFigureOut">
              <a:rPr lang="en-US" smtClean="0"/>
              <a:t>5/13/2010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0F5246-0D50-4D8C-AA26-EE434A15B06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B5B5AF1-B883-473E-A555-81A72F03663F}" type="datetimeFigureOut">
              <a:rPr lang="en-US" smtClean="0"/>
              <a:t>5/13/2010</a:t>
            </a:fld>
            <a:endParaRPr lang="en-US"/>
          </a:p>
        </p:txBody>
      </p:sp>
      <p:sp>
        <p:nvSpPr>
          <p:cNvPr id="8" name="Slide Number Placeholder 7"/>
          <p:cNvSpPr>
            <a:spLocks noGrp="1"/>
          </p:cNvSpPr>
          <p:nvPr>
            <p:ph type="sldNum" sz="quarter" idx="11"/>
          </p:nvPr>
        </p:nvSpPr>
        <p:spPr/>
        <p:txBody>
          <a:bodyPr/>
          <a:lstStyle/>
          <a:p>
            <a:fld id="{940F5246-0D50-4D8C-AA26-EE434A15B065}"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5B5AF1-B883-473E-A555-81A72F03663F}" type="datetimeFigureOut">
              <a:rPr lang="en-US" smtClean="0"/>
              <a:t>5/13/2010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0F5246-0D50-4D8C-AA26-EE434A15B06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B5B5AF1-B883-473E-A555-81A72F03663F}" type="datetimeFigureOut">
              <a:rPr lang="en-US" smtClean="0"/>
              <a:t>5/13/2010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940F5246-0D50-4D8C-AA26-EE434A15B06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8B5B5AF1-B883-473E-A555-81A72F03663F}" type="datetimeFigureOut">
              <a:rPr lang="en-US" smtClean="0"/>
              <a:t>5/13/2010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0F5246-0D50-4D8C-AA26-EE434A15B06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B5B5AF1-B883-473E-A555-81A72F03663F}" type="datetimeFigureOut">
              <a:rPr lang="en-US" smtClean="0"/>
              <a:t>5/13/2010</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940F5246-0D50-4D8C-AA26-EE434A15B065}"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ideo" Target="file:///C:\Users\Brian\AppData\Local\Microsoft\Windows\Temporary%20Internet%20Files\Content.IE5\ZI6CMGEA\051107_01%5b1%5d" TargetMode="Externa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639YKGZN\051107_10%5b1%5d" TargetMode="Externa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PPON113E\051107_11%5b1%5d" TargetMode="Externa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4NLAWSJF\051107_12%5b1%5d" TargetMode="Externa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ZI6CMGEA\051107_13%5b1%5d" TargetMode="Externa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639YKGZN\051107_14%5b1%5d" TargetMode="Externa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PPON113E\051107_15%5b1%5d" TargetMode="Externa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4NLAWSJF\051107_16%5b1%5d" TargetMode="Externa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ZI6CMGEA\051107_17%5b1%5d" TargetMode="Externa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639YKGZN\051107_18%5b1%5d" TargetMode="Externa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PPON113E\051107_19%5b1%5d"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639YKGZN\051107_02%5b1%5d" TargetMode="Externa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4NLAWSJF\051107_20%5b1%5d" TargetMode="Externa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ZI6CMGEA\051107_21%5b1%5d" TargetMode="Externa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639YKGZN\051107_22%5b1%5d" TargetMode="Externa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PPON113E\051107_23%5b1%5d"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PPON113E\051107_03%5b1%5d"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4NLAWSJF\051107_04%5b1%5d" TargetMode="Externa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ZI6CMGEA\051107_05%5b1%5d" TargetMode="Externa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639YKGZN\051107_06%5b1%5d" TargetMode="Externa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PPON113E\051107_07%5b1%5d"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4NLAWSJF\051107_08%5b1%5d" TargetMode="Externa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file:///C:\Users\Brian\AppData\Local\Microsoft\Windows\Temporary%20Internet%20Files\Content.IE5\ZI6CMGEA\051107_09%5b1%5d"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4342" y="609600"/>
            <a:ext cx="8779968" cy="144655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Question and Answer </a:t>
            </a:r>
          </a:p>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Presentation:  Dmitri Mendeleev</a:t>
            </a:r>
            <a:endParaRPr lang="en-US" sz="4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Rectangle 4"/>
          <p:cNvSpPr/>
          <p:nvPr/>
        </p:nvSpPr>
        <p:spPr>
          <a:xfrm>
            <a:off x="1562806" y="4800600"/>
            <a:ext cx="614783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By:  Brian Stewart</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6" name="051107_01[1]">
            <a:hlinkClick r:id="" action="ppaction://media"/>
          </p:cNvPr>
          <p:cNvPicPr>
            <a:picLocks noRot="1" noChangeAspect="1"/>
          </p:cNvPicPr>
          <p:nvPr>
            <a:videoFile r:link="rId1"/>
          </p:nvPr>
        </p:nvPicPr>
        <p:blipFill>
          <a:blip r:embed="rId4" cstate="print"/>
          <a:stretch>
            <a:fillRect/>
          </a:stretch>
        </p:blipFill>
        <p:spPr>
          <a:xfrm>
            <a:off x="685800" y="2971800"/>
            <a:ext cx="609600" cy="457200"/>
          </a:xfrm>
          <a:prstGeom prst="rect">
            <a:avLst/>
          </a:prstGeom>
        </p:spPr>
      </p:pic>
      <p:sp>
        <p:nvSpPr>
          <p:cNvPr id="7" name="TextBox 6"/>
          <p:cNvSpPr txBox="1"/>
          <p:nvPr/>
        </p:nvSpPr>
        <p:spPr>
          <a:xfrm>
            <a:off x="1828800" y="3962400"/>
            <a:ext cx="5715000" cy="369332"/>
          </a:xfrm>
          <a:prstGeom prst="rect">
            <a:avLst/>
          </a:prstGeom>
          <a:noFill/>
        </p:spPr>
        <p:txBody>
          <a:bodyPr wrap="square" rtlCol="0">
            <a:spAutoFit/>
          </a:bodyPr>
          <a:lstStyle/>
          <a:p>
            <a:r>
              <a:rPr lang="en-US" dirty="0" smtClean="0"/>
              <a:t>To play voice, simply click on audio file (Black Box)</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from="(-#ppt_w/2)" to="(#ppt_x)" calcmode="lin" valueType="num">
                                      <p:cBhvr>
                                        <p:cTn id="7" dur="600" fill="hold">
                                          <p:stCondLst>
                                            <p:cond delay="0"/>
                                          </p:stCondLst>
                                        </p:cTn>
                                        <p:tgtEl>
                                          <p:spTgt spid="4"/>
                                        </p:tgtEl>
                                        <p:attrNameLst>
                                          <p:attrName>ppt_x</p:attrName>
                                        </p:attrNameLst>
                                      </p:cBhvr>
                                    </p:anim>
                                    <p:anim from="0" to="-1.0" calcmode="lin" valueType="num">
                                      <p:cBhvr>
                                        <p:cTn id="8" dur="200" decel="50000" autoRev="1" fill="hold">
                                          <p:stCondLst>
                                            <p:cond delay="600"/>
                                          </p:stCondLst>
                                        </p:cTn>
                                        <p:tgtEl>
                                          <p:spTgt spid="4"/>
                                        </p:tgtEl>
                                        <p:attrNameLst>
                                          <p:attrName>xshear</p:attrName>
                                        </p:attrNameLst>
                                      </p:cBhvr>
                                    </p:anim>
                                    <p:animScale>
                                      <p:cBhvr>
                                        <p:cTn id="9" dur="200" decel="100000" autoRev="1" fill="hold">
                                          <p:stCondLst>
                                            <p:cond delay="600"/>
                                          </p:stCondLst>
                                        </p:cTn>
                                        <p:tgtEl>
                                          <p:spTgt spid="4"/>
                                        </p:tgtEl>
                                      </p:cBhvr>
                                      <p:from x="100000" y="100000"/>
                                      <p:to x="80000" y="100000"/>
                                    </p:animScale>
                                    <p:anim by="(#ppt_h/3+#ppt_w*0.1)" calcmode="lin" valueType="num">
                                      <p:cBhvr additive="sum">
                                        <p:cTn id="10" dur="200" decel="100000" autoRev="1" fill="hold">
                                          <p:stCondLst>
                                            <p:cond delay="600"/>
                                          </p:stCondLst>
                                        </p:cTn>
                                        <p:tgtEl>
                                          <p:spTgt spid="4"/>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anim calcmode="lin" valueType="num">
                                      <p:cBhvr>
                                        <p:cTn id="17"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9" restart="whenNotActive" fill="hold" evtFilter="cancelBubble" nodeType="interactiveSeq">
                <p:stCondLst>
                  <p:cond evt="onClick" delay="0">
                    <p:tgtEl>
                      <p:spTgt spid="6"/>
                    </p:tgtEl>
                  </p:cond>
                </p:stCondLst>
                <p:endSync evt="end" delay="0">
                  <p:rtn val="all"/>
                </p:endSync>
                <p:childTnLst>
                  <p:par>
                    <p:cTn id="20" fill="hold">
                      <p:stCondLst>
                        <p:cond delay="0"/>
                      </p:stCondLst>
                      <p:childTnLst>
                        <p:par>
                          <p:cTn id="21" fill="hold">
                            <p:stCondLst>
                              <p:cond delay="0"/>
                            </p:stCondLst>
                            <p:childTnLst>
                              <p:par>
                                <p:cTn id="22" presetID="2" presetClass="mediacall" presetSubtype="0" fill="hold" nodeType="clickEffect">
                                  <p:stCondLst>
                                    <p:cond delay="0"/>
                                  </p:stCondLst>
                                  <p:childTnLst>
                                    <p:cmd type="call" cmd="togglePause">
                                      <p:cBhvr>
                                        <p:cTn id="23" dur="1" fill="hold"/>
                                        <p:tgtEl>
                                          <p:spTgt spid="6"/>
                                        </p:tgtEl>
                                      </p:cBhvr>
                                    </p:cmd>
                                  </p:childTnLst>
                                </p:cTn>
                              </p:par>
                            </p:childTnLst>
                          </p:cTn>
                        </p:par>
                      </p:childTnLst>
                    </p:cTn>
                  </p:par>
                </p:childTnLst>
              </p:cTn>
              <p:nextCondLst>
                <p:cond evt="onClick" delay="0">
                  <p:tgtEl>
                    <p:spTgt spid="6"/>
                  </p:tgtEl>
                </p:cond>
              </p:nextCondLst>
            </p:seq>
            <p:video>
              <p:cMediaNode>
                <p:cTn id="24" fill="hold" display="0">
                  <p:stCondLst>
                    <p:cond delay="indefinite"/>
                  </p:stCondLst>
                  <p:endCondLst>
                    <p:cond evt="onNext" delay="0">
                      <p:tgtEl>
                        <p:sldTgt/>
                      </p:tgtEl>
                    </p:cond>
                    <p:cond evt="onPrev" delay="0">
                      <p:tgtEl>
                        <p:sldTgt/>
                      </p:tgtEl>
                    </p:cond>
                  </p:endCondLst>
                </p:cTn>
                <p:tgtEl>
                  <p:spTgt spid="6"/>
                </p:tgtEl>
              </p:cMediaNode>
            </p:video>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4</a:t>
            </a:r>
            <a:endParaRPr lang="en-US" dirty="0"/>
          </a:p>
        </p:txBody>
      </p:sp>
      <p:sp>
        <p:nvSpPr>
          <p:cNvPr id="3" name="Content Placeholder 2"/>
          <p:cNvSpPr>
            <a:spLocks noGrp="1"/>
          </p:cNvSpPr>
          <p:nvPr>
            <p:ph idx="1"/>
          </p:nvPr>
        </p:nvSpPr>
        <p:spPr/>
        <p:txBody>
          <a:bodyPr/>
          <a:lstStyle/>
          <a:p>
            <a:r>
              <a:rPr lang="en-US" dirty="0" smtClean="0"/>
              <a:t>Mendeleev differed from major scientists of his age through his willingness to work in conjunction with other scientists.</a:t>
            </a:r>
            <a:endParaRPr lang="en-US" dirty="0"/>
          </a:p>
        </p:txBody>
      </p:sp>
      <p:pic>
        <p:nvPicPr>
          <p:cNvPr id="4" name="051107_10[1]">
            <a:hlinkClick r:id="" action="ppaction://media"/>
          </p:cNvPr>
          <p:cNvPicPr>
            <a:picLocks noRot="1" noChangeAspect="1"/>
          </p:cNvPicPr>
          <p:nvPr>
            <a:videoFile r:link="rId1"/>
          </p:nvPr>
        </p:nvPicPr>
        <p:blipFill>
          <a:blip r:embed="rId4" cstate="print"/>
          <a:stretch>
            <a:fillRect/>
          </a:stretch>
        </p:blipFill>
        <p:spPr>
          <a:xfrm>
            <a:off x="7721600" y="5791200"/>
            <a:ext cx="1422400" cy="1066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1"/>
                                          </p:val>
                                        </p:tav>
                                        <p:tav tm="100000">
                                          <p:val>
                                            <p:strVal val="#ppt_x"/>
                                          </p:val>
                                        </p:tav>
                                      </p:tavLst>
                                    </p:anim>
                                    <p:anim calcmode="lin" valueType="num">
                                      <p:cBhvr>
                                        <p:cTn id="9"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childTnLst>
                                </p:cTn>
                              </p:par>
                            </p:childTnLst>
                          </p:cTn>
                        </p:par>
                        <p:par>
                          <p:cTn id="15" fill="hold">
                            <p:stCondLst>
                              <p:cond delay="2000"/>
                            </p:stCondLst>
                            <p:childTnLst>
                              <p:par>
                                <p:cTn id="16" presetID="1" presetClass="mediacall" presetSubtype="0" fill="hold" nodeType="afterEffect">
                                  <p:stCondLst>
                                    <p:cond delay="0"/>
                                  </p:stCondLst>
                                  <p:childTnLst>
                                    <p:cmd type="call" cmd="playFrom(0.0)">
                                      <p:cBhvr>
                                        <p:cTn id="17" dur="768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18" fill="hold" display="0">
                  <p:stCondLst>
                    <p:cond delay="indefinite"/>
                  </p:stCondLst>
                  <p:endCondLst>
                    <p:cond evt="onNext" delay="0">
                      <p:tgtEl>
                        <p:sldTgt/>
                      </p:tgtEl>
                    </p:cond>
                    <p:cond evt="onPrev" delay="0">
                      <p:tgtEl>
                        <p:sldTgt/>
                      </p:tgtEl>
                    </p:cond>
                  </p:endCondLst>
                </p:cTn>
                <p:tgtEl>
                  <p:spTgt spid="4"/>
                </p:tgtEl>
              </p:cMediaNode>
            </p:video>
            <p:seq concurrent="1" nextAc="seek">
              <p:cTn id="19" restart="whenNotActive" fill="hold" evtFilter="cancelBubble" nodeType="interactiveSeq">
                <p:stCondLst>
                  <p:cond evt="onClick" delay="0">
                    <p:tgtEl>
                      <p:spTgt spid="4"/>
                    </p:tgtEl>
                  </p:cond>
                </p:stCondLst>
                <p:endSync evt="end" delay="0">
                  <p:rtn val="all"/>
                </p:endSync>
                <p:childTnLst>
                  <p:par>
                    <p:cTn id="20" fill="hold">
                      <p:stCondLst>
                        <p:cond delay="0"/>
                      </p:stCondLst>
                      <p:childTnLst>
                        <p:par>
                          <p:cTn id="21" fill="hold">
                            <p:stCondLst>
                              <p:cond delay="0"/>
                            </p:stCondLst>
                            <p:childTnLst>
                              <p:par>
                                <p:cTn id="22" presetID="2" presetClass="mediacall" presetSubtype="0" fill="hold" nodeType="clickEffect">
                                  <p:stCondLst>
                                    <p:cond delay="0"/>
                                  </p:stCondLst>
                                  <p:childTnLst>
                                    <p:cmd type="call" cmd="togglePause">
                                      <p:cBhvr>
                                        <p:cTn id="23" dur="1" fill="hold"/>
                                        <p:tgtEl>
                                          <p:spTgt spid="4"/>
                                        </p:tgtEl>
                                      </p:cBhvr>
                                    </p:cmd>
                                  </p:childTnLst>
                                </p:cTn>
                              </p:par>
                            </p:childTnLst>
                          </p:cTn>
                        </p:par>
                      </p:childTnLst>
                    </p:cTn>
                  </p:par>
                </p:childTnLst>
              </p:cTn>
              <p:nextCondLst>
                <p:cond evt="onClick" delay="0">
                  <p:tgtEl>
                    <p:spTgt spid="4"/>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5</a:t>
            </a:r>
            <a:endParaRPr lang="en-US" dirty="0"/>
          </a:p>
        </p:txBody>
      </p:sp>
      <p:sp>
        <p:nvSpPr>
          <p:cNvPr id="3" name="Content Placeholder 2"/>
          <p:cNvSpPr>
            <a:spLocks noGrp="1"/>
          </p:cNvSpPr>
          <p:nvPr>
            <p:ph idx="1"/>
          </p:nvPr>
        </p:nvSpPr>
        <p:spPr/>
        <p:txBody>
          <a:bodyPr/>
          <a:lstStyle/>
          <a:p>
            <a:r>
              <a:rPr lang="en-US" dirty="0" smtClean="0"/>
              <a:t>What were the three basic elements that Mendeleev predicted were going to be discovered later on by making predictions based on his periodic table?</a:t>
            </a:r>
            <a:endParaRPr lang="en-US" dirty="0"/>
          </a:p>
        </p:txBody>
      </p:sp>
      <p:pic>
        <p:nvPicPr>
          <p:cNvPr id="4" name="051107_11[1]">
            <a:hlinkClick r:id="" action="ppaction://media"/>
          </p:cNvPr>
          <p:cNvPicPr>
            <a:picLocks noRot="1" noChangeAspect="1"/>
          </p:cNvPicPr>
          <p:nvPr>
            <a:videoFile r:link="rId1"/>
          </p:nvPr>
        </p:nvPicPr>
        <p:blipFill>
          <a:blip r:embed="rId4" cstate="print"/>
          <a:stretch>
            <a:fillRect/>
          </a:stretch>
        </p:blipFill>
        <p:spPr>
          <a:xfrm>
            <a:off x="7213600" y="5410200"/>
            <a:ext cx="1930400"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9" presetClass="entr" presetSubtype="0" decel="10000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8" restart="whenNotActive" fill="hold" evtFilter="cancelBubble" nodeType="interactiveSeq">
                <p:stCondLst>
                  <p:cond evt="onClick" delay="0">
                    <p:tgtEl>
                      <p:spTgt spid="4"/>
                    </p:tgtEl>
                  </p:cond>
                </p:stCondLst>
                <p:endSync evt="end" delay="0">
                  <p:rtn val="all"/>
                </p:endSync>
                <p:childTnLst>
                  <p:par>
                    <p:cTn id="19" fill="hold">
                      <p:stCondLst>
                        <p:cond delay="0"/>
                      </p:stCondLst>
                      <p:childTnLst>
                        <p:par>
                          <p:cTn id="20" fill="hold">
                            <p:stCondLst>
                              <p:cond delay="0"/>
                            </p:stCondLst>
                            <p:childTnLst>
                              <p:par>
                                <p:cTn id="21" presetID="2" presetClass="mediacall" presetSubtype="0" fill="hold" nodeType="clickEffect">
                                  <p:stCondLst>
                                    <p:cond delay="0"/>
                                  </p:stCondLst>
                                  <p:childTnLst>
                                    <p:cmd type="call" cmd="togglePause">
                                      <p:cBhvr>
                                        <p:cTn id="22" dur="1" fill="hold"/>
                                        <p:tgtEl>
                                          <p:spTgt spid="4"/>
                                        </p:tgtEl>
                                      </p:cBhvr>
                                    </p:cmd>
                                  </p:childTnLst>
                                </p:cTn>
                              </p:par>
                            </p:childTnLst>
                          </p:cTn>
                        </p:par>
                      </p:childTnLst>
                    </p:cTn>
                  </p:par>
                </p:childTnLst>
              </p:cTn>
              <p:nextCondLst>
                <p:cond evt="onClick" delay="0">
                  <p:tgtEl>
                    <p:spTgt spid="4"/>
                  </p:tgtEl>
                </p:cond>
              </p:nextCondLst>
            </p:seq>
            <p:video>
              <p:cMediaNode>
                <p:cTn id="23"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5</a:t>
            </a:r>
            <a:endParaRPr lang="en-US" dirty="0"/>
          </a:p>
        </p:txBody>
      </p:sp>
      <p:sp>
        <p:nvSpPr>
          <p:cNvPr id="3" name="Content Placeholder 2"/>
          <p:cNvSpPr>
            <a:spLocks noGrp="1"/>
          </p:cNvSpPr>
          <p:nvPr>
            <p:ph idx="1"/>
          </p:nvPr>
        </p:nvSpPr>
        <p:spPr/>
        <p:txBody>
          <a:bodyPr/>
          <a:lstStyle/>
          <a:p>
            <a:r>
              <a:rPr lang="en-US" dirty="0" smtClean="0"/>
              <a:t>The three elements discovered were boron, silicon, and aluminum.</a:t>
            </a:r>
            <a:endParaRPr lang="en-US" dirty="0"/>
          </a:p>
        </p:txBody>
      </p:sp>
      <p:pic>
        <p:nvPicPr>
          <p:cNvPr id="4" name="051107_12[1]">
            <a:hlinkClick r:id="" action="ppaction://media"/>
          </p:cNvPr>
          <p:cNvPicPr>
            <a:picLocks noRot="1" noChangeAspect="1"/>
          </p:cNvPicPr>
          <p:nvPr>
            <a:videoFile r:link="rId1"/>
          </p:nvPr>
        </p:nvPicPr>
        <p:blipFill>
          <a:blip r:embed="rId4" cstate="print"/>
          <a:stretch>
            <a:fillRect/>
          </a:stretch>
        </p:blipFill>
        <p:spPr>
          <a:xfrm>
            <a:off x="6502400" y="4876800"/>
            <a:ext cx="2641600" cy="1981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iterate type="lt">
                                    <p:tmPct val="10000"/>
                                  </p:iterate>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1"/>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7" restart="whenNotActive" fill="hold" evtFilter="cancelBubble" nodeType="interactiveSeq">
                <p:stCondLst>
                  <p:cond evt="onClick" delay="0">
                    <p:tgtEl>
                      <p:spTgt spid="4"/>
                    </p:tgtEl>
                  </p:cond>
                </p:stCondLst>
                <p:endSync evt="end" delay="0">
                  <p:rtn val="all"/>
                </p:endSync>
                <p:childTnLst>
                  <p:par>
                    <p:cTn id="18" fill="hold">
                      <p:stCondLst>
                        <p:cond delay="0"/>
                      </p:stCondLst>
                      <p:childTnLst>
                        <p:par>
                          <p:cTn id="19" fill="hold">
                            <p:stCondLst>
                              <p:cond delay="0"/>
                            </p:stCondLst>
                            <p:childTnLst>
                              <p:par>
                                <p:cTn id="20" presetID="2" presetClass="mediacall" presetSubtype="0" fill="hold" nodeType="clickEffect">
                                  <p:stCondLst>
                                    <p:cond delay="0"/>
                                  </p:stCondLst>
                                  <p:childTnLst>
                                    <p:cmd type="call" cmd="togglePause">
                                      <p:cBhvr>
                                        <p:cTn id="21" dur="1" fill="hold"/>
                                        <p:tgtEl>
                                          <p:spTgt spid="4"/>
                                        </p:tgtEl>
                                      </p:cBhvr>
                                    </p:cmd>
                                  </p:childTnLst>
                                </p:cTn>
                              </p:par>
                            </p:childTnLst>
                          </p:cTn>
                        </p:par>
                      </p:childTnLst>
                    </p:cTn>
                  </p:par>
                </p:childTnLst>
              </p:cTn>
              <p:nextCondLst>
                <p:cond evt="onClick" delay="0">
                  <p:tgtEl>
                    <p:spTgt spid="4"/>
                  </p:tgtEl>
                </p:cond>
              </p:nextCondLst>
            </p:seq>
            <p:video>
              <p:cMediaNode>
                <p:cTn id="22"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6</a:t>
            </a:r>
            <a:endParaRPr lang="en-US" dirty="0"/>
          </a:p>
        </p:txBody>
      </p:sp>
      <p:sp>
        <p:nvSpPr>
          <p:cNvPr id="3" name="Content Placeholder 2"/>
          <p:cNvSpPr>
            <a:spLocks noGrp="1"/>
          </p:cNvSpPr>
          <p:nvPr>
            <p:ph idx="1"/>
          </p:nvPr>
        </p:nvSpPr>
        <p:spPr/>
        <p:txBody>
          <a:bodyPr/>
          <a:lstStyle/>
          <a:p>
            <a:r>
              <a:rPr lang="en-US" dirty="0" smtClean="0"/>
              <a:t>Of the three elements mentioned before, which of these three elements discovery was true vindication of Mendeleev’s genius as a chemist?</a:t>
            </a:r>
            <a:endParaRPr lang="en-US" dirty="0"/>
          </a:p>
        </p:txBody>
      </p:sp>
      <p:pic>
        <p:nvPicPr>
          <p:cNvPr id="4" name="051107_13[1]">
            <a:hlinkClick r:id="" action="ppaction://media"/>
          </p:cNvPr>
          <p:cNvPicPr>
            <a:picLocks noRot="1" noChangeAspect="1"/>
          </p:cNvPicPr>
          <p:nvPr>
            <a:videoFile r:link="rId1"/>
          </p:nvPr>
        </p:nvPicPr>
        <p:blipFill>
          <a:blip r:embed="rId4" cstate="print"/>
          <a:stretch>
            <a:fillRect/>
          </a:stretch>
        </p:blipFill>
        <p:spPr>
          <a:xfrm>
            <a:off x="6908800" y="5181600"/>
            <a:ext cx="2235200" cy="1676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ipe(down)">
                                      <p:cBhvr>
                                        <p:cTn id="1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9" restart="whenNotActive" fill="hold" evtFilter="cancelBubble" nodeType="interactiveSeq">
                <p:stCondLst>
                  <p:cond evt="onClick" delay="0">
                    <p:tgtEl>
                      <p:spTgt spid="4"/>
                    </p:tgtEl>
                  </p:cond>
                </p:stCondLst>
                <p:endSync evt="end" delay="0">
                  <p:rtn val="all"/>
                </p:endSync>
                <p:childTnLst>
                  <p:par>
                    <p:cTn id="20" fill="hold">
                      <p:stCondLst>
                        <p:cond delay="0"/>
                      </p:stCondLst>
                      <p:childTnLst>
                        <p:par>
                          <p:cTn id="21" fill="hold">
                            <p:stCondLst>
                              <p:cond delay="0"/>
                            </p:stCondLst>
                            <p:childTnLst>
                              <p:par>
                                <p:cTn id="22" presetID="2" presetClass="mediacall" presetSubtype="0" fill="hold" nodeType="clickEffect">
                                  <p:stCondLst>
                                    <p:cond delay="0"/>
                                  </p:stCondLst>
                                  <p:childTnLst>
                                    <p:cmd type="call" cmd="togglePause">
                                      <p:cBhvr>
                                        <p:cTn id="23" dur="1" fill="hold"/>
                                        <p:tgtEl>
                                          <p:spTgt spid="4"/>
                                        </p:tgtEl>
                                      </p:cBhvr>
                                    </p:cmd>
                                  </p:childTnLst>
                                </p:cTn>
                              </p:par>
                            </p:childTnLst>
                          </p:cTn>
                        </p:par>
                      </p:childTnLst>
                    </p:cTn>
                  </p:par>
                </p:childTnLst>
              </p:cTn>
              <p:nextCondLst>
                <p:cond evt="onClick" delay="0">
                  <p:tgtEl>
                    <p:spTgt spid="4"/>
                  </p:tgtEl>
                </p:cond>
              </p:nextCondLst>
            </p:seq>
            <p:video>
              <p:cMediaNode>
                <p:cTn id="24"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6</a:t>
            </a:r>
            <a:endParaRPr lang="en-US" dirty="0"/>
          </a:p>
        </p:txBody>
      </p:sp>
      <p:sp>
        <p:nvSpPr>
          <p:cNvPr id="3" name="Content Placeholder 2"/>
          <p:cNvSpPr>
            <a:spLocks noGrp="1"/>
          </p:cNvSpPr>
          <p:nvPr>
            <p:ph idx="1"/>
          </p:nvPr>
        </p:nvSpPr>
        <p:spPr/>
        <p:txBody>
          <a:bodyPr/>
          <a:lstStyle/>
          <a:p>
            <a:r>
              <a:rPr lang="en-US" dirty="0" smtClean="0"/>
              <a:t>The discovery of Aluminum in 1875 by Lecoq de Boisbaudran</a:t>
            </a:r>
            <a:endParaRPr lang="en-US" dirty="0"/>
          </a:p>
        </p:txBody>
      </p:sp>
      <p:pic>
        <p:nvPicPr>
          <p:cNvPr id="4" name="051107_14[1]">
            <a:hlinkClick r:id="" action="ppaction://media"/>
          </p:cNvPr>
          <p:cNvPicPr>
            <a:picLocks noRot="1" noChangeAspect="1"/>
          </p:cNvPicPr>
          <p:nvPr>
            <a:videoFile r:link="rId1"/>
          </p:nvPr>
        </p:nvPicPr>
        <p:blipFill>
          <a:blip r:embed="rId4" cstate="print"/>
          <a:stretch>
            <a:fillRect/>
          </a:stretch>
        </p:blipFill>
        <p:spPr>
          <a:xfrm>
            <a:off x="7239000" y="5429250"/>
            <a:ext cx="1905000" cy="14287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3" restart="whenNotActive" fill="hold" evtFilter="cancelBubble" nodeType="interactiveSeq">
                <p:stCondLst>
                  <p:cond evt="onClick" delay="0">
                    <p:tgtEl>
                      <p:spTgt spid="4"/>
                    </p:tgtEl>
                  </p:cond>
                </p:stCondLst>
                <p:endSync evt="end" delay="0">
                  <p:rtn val="all"/>
                </p:endSync>
                <p:childTnLst>
                  <p:par>
                    <p:cTn id="14" fill="hold">
                      <p:stCondLst>
                        <p:cond delay="0"/>
                      </p:stCondLst>
                      <p:childTnLst>
                        <p:par>
                          <p:cTn id="15" fill="hold">
                            <p:stCondLst>
                              <p:cond delay="0"/>
                            </p:stCondLst>
                            <p:childTnLst>
                              <p:par>
                                <p:cTn id="16" presetID="2" presetClass="mediacall" presetSubtype="0" fill="hold" nodeType="clickEffect">
                                  <p:stCondLst>
                                    <p:cond delay="0"/>
                                  </p:stCondLst>
                                  <p:childTnLst>
                                    <p:cmd type="call" cmd="togglePause">
                                      <p:cBhvr>
                                        <p:cTn id="17" dur="1" fill="hold"/>
                                        <p:tgtEl>
                                          <p:spTgt spid="4"/>
                                        </p:tgtEl>
                                      </p:cBhvr>
                                    </p:cmd>
                                  </p:childTnLst>
                                </p:cTn>
                              </p:par>
                            </p:childTnLst>
                          </p:cTn>
                        </p:par>
                      </p:childTnLst>
                    </p:cTn>
                  </p:par>
                </p:childTnLst>
              </p:cTn>
              <p:nextCondLst>
                <p:cond evt="onClick" delay="0">
                  <p:tgtEl>
                    <p:spTgt spid="4"/>
                  </p:tgtEl>
                </p:cond>
              </p:nextCondLst>
            </p:seq>
            <p:video>
              <p:cMediaNode>
                <p:cTn id="18"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7</a:t>
            </a:r>
            <a:endParaRPr lang="en-US" dirty="0"/>
          </a:p>
        </p:txBody>
      </p:sp>
      <p:sp>
        <p:nvSpPr>
          <p:cNvPr id="3" name="Content Placeholder 2"/>
          <p:cNvSpPr>
            <a:spLocks noGrp="1"/>
          </p:cNvSpPr>
          <p:nvPr>
            <p:ph idx="1"/>
          </p:nvPr>
        </p:nvSpPr>
        <p:spPr/>
        <p:txBody>
          <a:bodyPr/>
          <a:lstStyle/>
          <a:p>
            <a:r>
              <a:rPr lang="en-US" dirty="0" smtClean="0"/>
              <a:t>In his publication of his overall study, what is true of elements that are widely diffused? </a:t>
            </a:r>
            <a:endParaRPr lang="en-US" dirty="0"/>
          </a:p>
        </p:txBody>
      </p:sp>
      <p:pic>
        <p:nvPicPr>
          <p:cNvPr id="4" name="051107_15[1]">
            <a:hlinkClick r:id="" action="ppaction://media"/>
          </p:cNvPr>
          <p:cNvPicPr>
            <a:picLocks noRot="1" noChangeAspect="1"/>
          </p:cNvPicPr>
          <p:nvPr>
            <a:videoFile r:link="rId1"/>
          </p:nvPr>
        </p:nvPicPr>
        <p:blipFill>
          <a:blip r:embed="rId4" cstate="print"/>
          <a:stretch>
            <a:fillRect/>
          </a:stretch>
        </p:blipFill>
        <p:spPr>
          <a:xfrm>
            <a:off x="6858000" y="5143500"/>
            <a:ext cx="2286000" cy="1714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lide(fromBottom)">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3" restart="whenNotActive" fill="hold" evtFilter="cancelBubble" nodeType="interactiveSeq">
                <p:stCondLst>
                  <p:cond evt="onClick" delay="0">
                    <p:tgtEl>
                      <p:spTgt spid="4"/>
                    </p:tgtEl>
                  </p:cond>
                </p:stCondLst>
                <p:endSync evt="end" delay="0">
                  <p:rtn val="all"/>
                </p:endSync>
                <p:childTnLst>
                  <p:par>
                    <p:cTn id="14" fill="hold">
                      <p:stCondLst>
                        <p:cond delay="0"/>
                      </p:stCondLst>
                      <p:childTnLst>
                        <p:par>
                          <p:cTn id="15" fill="hold">
                            <p:stCondLst>
                              <p:cond delay="0"/>
                            </p:stCondLst>
                            <p:childTnLst>
                              <p:par>
                                <p:cTn id="16" presetID="2" presetClass="mediacall" presetSubtype="0" fill="hold" nodeType="clickEffect">
                                  <p:stCondLst>
                                    <p:cond delay="0"/>
                                  </p:stCondLst>
                                  <p:childTnLst>
                                    <p:cmd type="call" cmd="togglePause">
                                      <p:cBhvr>
                                        <p:cTn id="17" dur="1" fill="hold"/>
                                        <p:tgtEl>
                                          <p:spTgt spid="4"/>
                                        </p:tgtEl>
                                      </p:cBhvr>
                                    </p:cmd>
                                  </p:childTnLst>
                                </p:cTn>
                              </p:par>
                            </p:childTnLst>
                          </p:cTn>
                        </p:par>
                      </p:childTnLst>
                    </p:cTn>
                  </p:par>
                </p:childTnLst>
              </p:cTn>
              <p:nextCondLst>
                <p:cond evt="onClick" delay="0">
                  <p:tgtEl>
                    <p:spTgt spid="4"/>
                  </p:tgtEl>
                </p:cond>
              </p:nextCondLst>
            </p:seq>
            <p:video>
              <p:cMediaNode>
                <p:cTn id="18"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7</a:t>
            </a:r>
            <a:endParaRPr lang="en-US" dirty="0"/>
          </a:p>
        </p:txBody>
      </p:sp>
      <p:sp>
        <p:nvSpPr>
          <p:cNvPr id="3" name="Content Placeholder 2"/>
          <p:cNvSpPr>
            <a:spLocks noGrp="1"/>
          </p:cNvSpPr>
          <p:nvPr>
            <p:ph idx="1"/>
          </p:nvPr>
        </p:nvSpPr>
        <p:spPr/>
        <p:txBody>
          <a:bodyPr/>
          <a:lstStyle/>
          <a:p>
            <a:r>
              <a:rPr lang="en-US" dirty="0" smtClean="0"/>
              <a:t>Mendeleev said in his publication that elements that are widely diffused have small atomic weights.</a:t>
            </a:r>
            <a:endParaRPr lang="en-US" dirty="0"/>
          </a:p>
        </p:txBody>
      </p:sp>
      <p:pic>
        <p:nvPicPr>
          <p:cNvPr id="4" name="051107_16[1]">
            <a:hlinkClick r:id="" action="ppaction://media"/>
          </p:cNvPr>
          <p:cNvPicPr>
            <a:picLocks noRot="1" noChangeAspect="1"/>
          </p:cNvPicPr>
          <p:nvPr>
            <a:videoFile r:link="rId1"/>
          </p:nvPr>
        </p:nvPicPr>
        <p:blipFill>
          <a:blip r:embed="rId4" cstate="print"/>
          <a:stretch>
            <a:fillRect/>
          </a:stretch>
        </p:blipFill>
        <p:spPr>
          <a:xfrm>
            <a:off x="7010400" y="5257800"/>
            <a:ext cx="2133600"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plus(in)">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4"/>
                    </p:tgtEl>
                  </p:cond>
                </p:stCondLst>
                <p:endSync evt="end" delay="0">
                  <p:rtn val="all"/>
                </p:endSync>
                <p:childTnLst>
                  <p:par>
                    <p:cTn id="15" fill="hold">
                      <p:stCondLst>
                        <p:cond delay="0"/>
                      </p:stCondLst>
                      <p:childTnLst>
                        <p:par>
                          <p:cTn id="16" fill="hold">
                            <p:stCondLst>
                              <p:cond delay="0"/>
                            </p:stCondLst>
                            <p:childTnLst>
                              <p:par>
                                <p:cTn id="17" presetID="2" presetClass="mediacall" presetSubtype="0" fill="hold" nodeType="clickEffect">
                                  <p:stCondLst>
                                    <p:cond delay="0"/>
                                  </p:stCondLst>
                                  <p:childTnLst>
                                    <p:cmd type="call" cmd="togglePause">
                                      <p:cBhvr>
                                        <p:cTn id="18" dur="1" fill="hold"/>
                                        <p:tgtEl>
                                          <p:spTgt spid="4"/>
                                        </p:tgtEl>
                                      </p:cBhvr>
                                    </p:cmd>
                                  </p:childTnLst>
                                </p:cTn>
                              </p:par>
                            </p:childTnLst>
                          </p:cTn>
                        </p:par>
                      </p:childTnLst>
                    </p:cTn>
                  </p:par>
                </p:childTnLst>
              </p:cTn>
              <p:nextCondLst>
                <p:cond evt="onClick" delay="0">
                  <p:tgtEl>
                    <p:spTgt spid="4"/>
                  </p:tgtEl>
                </p:cond>
              </p:nextCondLst>
            </p:seq>
            <p:video>
              <p:cMediaNode>
                <p:cTn id="19"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8</a:t>
            </a:r>
            <a:endParaRPr lang="en-US" dirty="0"/>
          </a:p>
        </p:txBody>
      </p:sp>
      <p:sp>
        <p:nvSpPr>
          <p:cNvPr id="3" name="Content Placeholder 2"/>
          <p:cNvSpPr>
            <a:spLocks noGrp="1"/>
          </p:cNvSpPr>
          <p:nvPr>
            <p:ph idx="1"/>
          </p:nvPr>
        </p:nvSpPr>
        <p:spPr/>
        <p:txBody>
          <a:bodyPr/>
          <a:lstStyle/>
          <a:p>
            <a:r>
              <a:rPr lang="en-US" dirty="0" smtClean="0"/>
              <a:t>What Law did Mendeleev base his more contemporary and complete Periodic Law on, and who originally published the idea?</a:t>
            </a:r>
            <a:endParaRPr lang="en-US" dirty="0"/>
          </a:p>
        </p:txBody>
      </p:sp>
      <p:pic>
        <p:nvPicPr>
          <p:cNvPr id="4" name="051107_17[1]">
            <a:hlinkClick r:id="" action="ppaction://media"/>
          </p:cNvPr>
          <p:cNvPicPr>
            <a:picLocks noRot="1" noChangeAspect="1"/>
          </p:cNvPicPr>
          <p:nvPr>
            <a:videoFile r:link="rId1"/>
          </p:nvPr>
        </p:nvPicPr>
        <p:blipFill>
          <a:blip r:embed="rId4" cstate="print"/>
          <a:stretch>
            <a:fillRect/>
          </a:stretch>
        </p:blipFill>
        <p:spPr>
          <a:xfrm>
            <a:off x="7086600" y="5314950"/>
            <a:ext cx="2057400" cy="15430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 restart="whenNotActive" fill="hold" evtFilter="cancelBubble" nodeType="interactiveSeq">
                <p:stCondLst>
                  <p:cond evt="onClick" delay="0">
                    <p:tgtEl>
                      <p:spTgt spid="4"/>
                    </p:tgtEl>
                  </p:cond>
                </p:stCondLst>
                <p:endSync evt="end" delay="0">
                  <p:rtn val="all"/>
                </p:endSync>
                <p:childTnLst>
                  <p:par>
                    <p:cTn id="16" fill="hold">
                      <p:stCondLst>
                        <p:cond delay="0"/>
                      </p:stCondLst>
                      <p:childTnLst>
                        <p:par>
                          <p:cTn id="17" fill="hold">
                            <p:stCondLst>
                              <p:cond delay="0"/>
                            </p:stCondLst>
                            <p:childTnLst>
                              <p:par>
                                <p:cTn id="18" presetID="2" presetClass="mediacall" presetSubtype="0" fill="hold" nodeType="clickEffect">
                                  <p:stCondLst>
                                    <p:cond delay="0"/>
                                  </p:stCondLst>
                                  <p:childTnLst>
                                    <p:cmd type="call" cmd="togglePause">
                                      <p:cBhvr>
                                        <p:cTn id="19" dur="1" fill="hold"/>
                                        <p:tgtEl>
                                          <p:spTgt spid="4"/>
                                        </p:tgtEl>
                                      </p:cBhvr>
                                    </p:cmd>
                                  </p:childTnLst>
                                </p:cTn>
                              </p:par>
                            </p:childTnLst>
                          </p:cTn>
                        </p:par>
                      </p:childTnLst>
                    </p:cTn>
                  </p:par>
                </p:childTnLst>
              </p:cTn>
              <p:nextCondLst>
                <p:cond evt="onClick" delay="0">
                  <p:tgtEl>
                    <p:spTgt spid="4"/>
                  </p:tgtEl>
                </p:cond>
              </p:nextCondLst>
            </p:seq>
            <p:video>
              <p:cMediaNode>
                <p:cTn id="20"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8</a:t>
            </a:r>
            <a:endParaRPr lang="en-US" dirty="0"/>
          </a:p>
        </p:txBody>
      </p:sp>
      <p:sp>
        <p:nvSpPr>
          <p:cNvPr id="3" name="Content Placeholder 2"/>
          <p:cNvSpPr>
            <a:spLocks noGrp="1"/>
          </p:cNvSpPr>
          <p:nvPr>
            <p:ph idx="1"/>
          </p:nvPr>
        </p:nvSpPr>
        <p:spPr/>
        <p:txBody>
          <a:bodyPr/>
          <a:lstStyle/>
          <a:p>
            <a:r>
              <a:rPr lang="en-US" dirty="0" smtClean="0"/>
              <a:t>Mendeleev based his study off of the work of Newland and his “Law of Octaves.</a:t>
            </a:r>
            <a:endParaRPr lang="en-US" dirty="0"/>
          </a:p>
        </p:txBody>
      </p:sp>
      <p:pic>
        <p:nvPicPr>
          <p:cNvPr id="4" name="051107_18[1]">
            <a:hlinkClick r:id="" action="ppaction://media"/>
          </p:cNvPr>
          <p:cNvPicPr>
            <a:picLocks noRot="1" noChangeAspect="1"/>
          </p:cNvPicPr>
          <p:nvPr>
            <a:videoFile r:link="rId1"/>
          </p:nvPr>
        </p:nvPicPr>
        <p:blipFill>
          <a:blip r:embed="rId4" cstate="print"/>
          <a:stretch>
            <a:fillRect/>
          </a:stretch>
        </p:blipFill>
        <p:spPr>
          <a:xfrm>
            <a:off x="6858000" y="5143500"/>
            <a:ext cx="2286000" cy="1714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1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7" fill="hold">
                            <p:stCondLst>
                              <p:cond delay="500"/>
                            </p:stCondLst>
                            <p:childTnLst>
                              <p:par>
                                <p:cTn id="18" presetID="1" presetClass="mediacall" presetSubtype="0" fill="hold" nodeType="afterEffect">
                                  <p:stCondLst>
                                    <p:cond delay="0"/>
                                  </p:stCondLst>
                                  <p:childTnLst>
                                    <p:cmd type="call" cmd="playFrom(0.0)">
                                      <p:cBhvr>
                                        <p:cTn id="19" dur="719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20" fill="hold" display="0">
                  <p:stCondLst>
                    <p:cond delay="indefinite"/>
                  </p:stCondLst>
                  <p:endCondLst>
                    <p:cond evt="onNext" delay="0">
                      <p:tgtEl>
                        <p:sldTgt/>
                      </p:tgtEl>
                    </p:cond>
                    <p:cond evt="onPrev" delay="0">
                      <p:tgtEl>
                        <p:sldTgt/>
                      </p:tgtEl>
                    </p:cond>
                  </p:endCondLst>
                </p:cTn>
                <p:tgtEl>
                  <p:spTgt spid="4"/>
                </p:tgtEl>
              </p:cMediaNode>
            </p:video>
            <p:seq concurrent="1" nextAc="seek">
              <p:cTn id="21" restart="whenNotActive" fill="hold" evtFilter="cancelBubble" nodeType="interactiveSeq">
                <p:stCondLst>
                  <p:cond evt="onClick" delay="0">
                    <p:tgtEl>
                      <p:spTgt spid="4"/>
                    </p:tgtEl>
                  </p:cond>
                </p:stCondLst>
                <p:endSync evt="end" delay="0">
                  <p:rtn val="all"/>
                </p:endSync>
                <p:childTnLst>
                  <p:par>
                    <p:cTn id="22" fill="hold">
                      <p:stCondLst>
                        <p:cond delay="0"/>
                      </p:stCondLst>
                      <p:childTnLst>
                        <p:par>
                          <p:cTn id="23" fill="hold">
                            <p:stCondLst>
                              <p:cond delay="0"/>
                            </p:stCondLst>
                            <p:childTnLst>
                              <p:par>
                                <p:cTn id="24" presetID="2" presetClass="mediacall" presetSubtype="0" fill="hold" nodeType="clickEffect">
                                  <p:stCondLst>
                                    <p:cond delay="0"/>
                                  </p:stCondLst>
                                  <p:childTnLst>
                                    <p:cmd type="call" cmd="togglePause">
                                      <p:cBhvr>
                                        <p:cTn id="25" dur="1" fill="hold"/>
                                        <p:tgtEl>
                                          <p:spTgt spid="4"/>
                                        </p:tgtEl>
                                      </p:cBhvr>
                                    </p:cmd>
                                  </p:childTnLst>
                                </p:cTn>
                              </p:par>
                            </p:childTnLst>
                          </p:cTn>
                        </p:par>
                      </p:childTnLst>
                    </p:cTn>
                  </p:par>
                </p:childTnLst>
              </p:cTn>
              <p:nextCondLst>
                <p:cond evt="onClick" delay="0">
                  <p:tgtEl>
                    <p:spTgt spid="4"/>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9</a:t>
            </a:r>
            <a:endParaRPr lang="en-US" dirty="0"/>
          </a:p>
        </p:txBody>
      </p:sp>
      <p:sp>
        <p:nvSpPr>
          <p:cNvPr id="3" name="Content Placeholder 2"/>
          <p:cNvSpPr>
            <a:spLocks noGrp="1"/>
          </p:cNvSpPr>
          <p:nvPr>
            <p:ph idx="1"/>
          </p:nvPr>
        </p:nvSpPr>
        <p:spPr/>
        <p:txBody>
          <a:bodyPr/>
          <a:lstStyle/>
          <a:p>
            <a:r>
              <a:rPr lang="en-US" dirty="0" smtClean="0"/>
              <a:t>What was the original purpose behind Mendeleev inventing and studying his comprehensive periodic table of elements?</a:t>
            </a:r>
            <a:endParaRPr lang="en-US" dirty="0"/>
          </a:p>
        </p:txBody>
      </p:sp>
      <p:pic>
        <p:nvPicPr>
          <p:cNvPr id="4" name="051107_19[1]">
            <a:hlinkClick r:id="" action="ppaction://media"/>
          </p:cNvPr>
          <p:cNvPicPr>
            <a:picLocks noRot="1" noChangeAspect="1"/>
          </p:cNvPicPr>
          <p:nvPr>
            <a:videoFile r:link="rId1"/>
          </p:nvPr>
        </p:nvPicPr>
        <p:blipFill>
          <a:blip r:embed="rId4" cstate="print"/>
          <a:stretch>
            <a:fillRect/>
          </a:stretch>
        </p:blipFill>
        <p:spPr>
          <a:xfrm>
            <a:off x="7112000" y="5334000"/>
            <a:ext cx="2032000" cy="1524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 restart="whenNotActive" fill="hold" evtFilter="cancelBubble" nodeType="interactiveSeq">
                <p:stCondLst>
                  <p:cond evt="onClick" delay="0">
                    <p:tgtEl>
                      <p:spTgt spid="4"/>
                    </p:tgtEl>
                  </p:cond>
                </p:stCondLst>
                <p:endSync evt="end" delay="0">
                  <p:rtn val="all"/>
                </p:endSync>
                <p:childTnLst>
                  <p:par>
                    <p:cTn id="16" fill="hold">
                      <p:stCondLst>
                        <p:cond delay="0"/>
                      </p:stCondLst>
                      <p:childTnLst>
                        <p:par>
                          <p:cTn id="17" fill="hold">
                            <p:stCondLst>
                              <p:cond delay="0"/>
                            </p:stCondLst>
                            <p:childTnLst>
                              <p:par>
                                <p:cTn id="18" presetID="2" presetClass="mediacall" presetSubtype="0" fill="hold" nodeType="clickEffect">
                                  <p:stCondLst>
                                    <p:cond delay="0"/>
                                  </p:stCondLst>
                                  <p:childTnLst>
                                    <p:cmd type="call" cmd="togglePause">
                                      <p:cBhvr>
                                        <p:cTn id="19" dur="1" fill="hold"/>
                                        <p:tgtEl>
                                          <p:spTgt spid="4"/>
                                        </p:tgtEl>
                                      </p:cBhvr>
                                    </p:cmd>
                                  </p:childTnLst>
                                </p:cTn>
                              </p:par>
                            </p:childTnLst>
                          </p:cTn>
                        </p:par>
                      </p:childTnLst>
                    </p:cTn>
                  </p:par>
                </p:childTnLst>
              </p:cTn>
              <p:nextCondLst>
                <p:cond evt="onClick" delay="0">
                  <p:tgtEl>
                    <p:spTgt spid="4"/>
                  </p:tgtEl>
                </p:cond>
              </p:nextCondLst>
            </p:seq>
            <p:video>
              <p:cMediaNode>
                <p:cTn id="20"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General Information</a:t>
            </a:r>
            <a:endParaRPr lang="en-US" dirty="0"/>
          </a:p>
        </p:txBody>
      </p:sp>
      <p:sp>
        <p:nvSpPr>
          <p:cNvPr id="3" name="Content Placeholder 2"/>
          <p:cNvSpPr>
            <a:spLocks noGrp="1"/>
          </p:cNvSpPr>
          <p:nvPr>
            <p:ph idx="1"/>
          </p:nvPr>
        </p:nvSpPr>
        <p:spPr/>
        <p:txBody>
          <a:bodyPr/>
          <a:lstStyle/>
          <a:p>
            <a:r>
              <a:rPr lang="en-US" dirty="0" smtClean="0"/>
              <a:t>This is a simple slideshow to help you think about what you learned about Mendeleev from my website and the documents located within it.  You may have to refer to them to answer the questions.  If you want, post how many you got correct or any you have questions about in the contact section of the website.</a:t>
            </a:r>
            <a:endParaRPr lang="en-US" dirty="0"/>
          </a:p>
        </p:txBody>
      </p:sp>
      <p:pic>
        <p:nvPicPr>
          <p:cNvPr id="4" name="051107_02[1]">
            <a:hlinkClick r:id="" action="ppaction://media"/>
          </p:cNvPr>
          <p:cNvPicPr>
            <a:picLocks noRot="1" noChangeAspect="1"/>
          </p:cNvPicPr>
          <p:nvPr>
            <a:videoFile r:link="rId1"/>
          </p:nvPr>
        </p:nvPicPr>
        <p:blipFill>
          <a:blip r:embed="rId4" cstate="print"/>
          <a:stretch>
            <a:fillRect/>
          </a:stretch>
        </p:blipFill>
        <p:spPr>
          <a:xfrm>
            <a:off x="7924800" y="5943600"/>
            <a:ext cx="1219200"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8"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3" restart="whenNotActive" fill="hold" evtFilter="cancelBubble" nodeType="interactiveSeq">
                <p:stCondLst>
                  <p:cond evt="onClick" delay="0">
                    <p:tgtEl>
                      <p:spTgt spid="4"/>
                    </p:tgtEl>
                  </p:cond>
                </p:stCondLst>
                <p:endSync evt="end" delay="0">
                  <p:rtn val="all"/>
                </p:endSync>
                <p:childTnLst>
                  <p:par>
                    <p:cTn id="24" fill="hold">
                      <p:stCondLst>
                        <p:cond delay="0"/>
                      </p:stCondLst>
                      <p:childTnLst>
                        <p:par>
                          <p:cTn id="25" fill="hold">
                            <p:stCondLst>
                              <p:cond delay="0"/>
                            </p:stCondLst>
                            <p:childTnLst>
                              <p:par>
                                <p:cTn id="26" presetID="2" presetClass="mediacall" presetSubtype="0" fill="hold" nodeType="clickEffect">
                                  <p:stCondLst>
                                    <p:cond delay="0"/>
                                  </p:stCondLst>
                                  <p:childTnLst>
                                    <p:cmd type="call" cmd="togglePause">
                                      <p:cBhvr>
                                        <p:cTn id="27" dur="1" fill="hold"/>
                                        <p:tgtEl>
                                          <p:spTgt spid="4"/>
                                        </p:tgtEl>
                                      </p:cBhvr>
                                    </p:cmd>
                                  </p:childTnLst>
                                </p:cTn>
                              </p:par>
                            </p:childTnLst>
                          </p:cTn>
                        </p:par>
                      </p:childTnLst>
                    </p:cTn>
                  </p:par>
                </p:childTnLst>
              </p:cTn>
              <p:nextCondLst>
                <p:cond evt="onClick" delay="0">
                  <p:tgtEl>
                    <p:spTgt spid="4"/>
                  </p:tgtEl>
                </p:cond>
              </p:nextCondLst>
            </p:seq>
            <p:video>
              <p:cMediaNode>
                <p:cTn id="28"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9</a:t>
            </a:r>
            <a:endParaRPr lang="en-US" dirty="0"/>
          </a:p>
        </p:txBody>
      </p:sp>
      <p:sp>
        <p:nvSpPr>
          <p:cNvPr id="3" name="Content Placeholder 2"/>
          <p:cNvSpPr>
            <a:spLocks noGrp="1"/>
          </p:cNvSpPr>
          <p:nvPr>
            <p:ph idx="1"/>
          </p:nvPr>
        </p:nvSpPr>
        <p:spPr/>
        <p:txBody>
          <a:bodyPr/>
          <a:lstStyle/>
          <a:p>
            <a:r>
              <a:rPr lang="en-US" dirty="0" smtClean="0"/>
              <a:t>The original intention of Mendeleev’s Periodic Table was to help out his chemistry students with their work</a:t>
            </a:r>
            <a:endParaRPr lang="en-US" dirty="0"/>
          </a:p>
        </p:txBody>
      </p:sp>
      <p:pic>
        <p:nvPicPr>
          <p:cNvPr id="4" name="051107_20[1]">
            <a:hlinkClick r:id="" action="ppaction://media"/>
          </p:cNvPr>
          <p:cNvPicPr>
            <a:picLocks noRot="1" noChangeAspect="1"/>
          </p:cNvPicPr>
          <p:nvPr>
            <a:videoFile r:link="rId1"/>
          </p:nvPr>
        </p:nvPicPr>
        <p:blipFill>
          <a:blip r:embed="rId4" cstate="print"/>
          <a:stretch>
            <a:fillRect/>
          </a:stretch>
        </p:blipFill>
        <p:spPr>
          <a:xfrm>
            <a:off x="6908800" y="5181600"/>
            <a:ext cx="2235200" cy="1676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9" restart="whenNotActive" fill="hold" evtFilter="cancelBubble" nodeType="interactiveSeq">
                <p:stCondLst>
                  <p:cond evt="onClick" delay="0">
                    <p:tgtEl>
                      <p:spTgt spid="4"/>
                    </p:tgtEl>
                  </p:cond>
                </p:stCondLst>
                <p:endSync evt="end" delay="0">
                  <p:rtn val="all"/>
                </p:endSync>
                <p:childTnLst>
                  <p:par>
                    <p:cTn id="20" fill="hold">
                      <p:stCondLst>
                        <p:cond delay="0"/>
                      </p:stCondLst>
                      <p:childTnLst>
                        <p:par>
                          <p:cTn id="21" fill="hold">
                            <p:stCondLst>
                              <p:cond delay="0"/>
                            </p:stCondLst>
                            <p:childTnLst>
                              <p:par>
                                <p:cTn id="22" presetID="2" presetClass="mediacall" presetSubtype="0" fill="hold" nodeType="clickEffect">
                                  <p:stCondLst>
                                    <p:cond delay="0"/>
                                  </p:stCondLst>
                                  <p:childTnLst>
                                    <p:cmd type="call" cmd="togglePause">
                                      <p:cBhvr>
                                        <p:cTn id="23" dur="1" fill="hold"/>
                                        <p:tgtEl>
                                          <p:spTgt spid="4"/>
                                        </p:tgtEl>
                                      </p:cBhvr>
                                    </p:cmd>
                                  </p:childTnLst>
                                </p:cTn>
                              </p:par>
                            </p:childTnLst>
                          </p:cTn>
                        </p:par>
                      </p:childTnLst>
                    </p:cTn>
                  </p:par>
                </p:childTnLst>
              </p:cTn>
              <p:nextCondLst>
                <p:cond evt="onClick" delay="0">
                  <p:tgtEl>
                    <p:spTgt spid="4"/>
                  </p:tgtEl>
                </p:cond>
              </p:nextCondLst>
            </p:seq>
            <p:video>
              <p:cMediaNode>
                <p:cTn id="24"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10</a:t>
            </a:r>
            <a:endParaRPr lang="en-US" dirty="0"/>
          </a:p>
        </p:txBody>
      </p:sp>
      <p:sp>
        <p:nvSpPr>
          <p:cNvPr id="3" name="Content Placeholder 2"/>
          <p:cNvSpPr>
            <a:spLocks noGrp="1"/>
          </p:cNvSpPr>
          <p:nvPr>
            <p:ph idx="1"/>
          </p:nvPr>
        </p:nvSpPr>
        <p:spPr/>
        <p:txBody>
          <a:bodyPr/>
          <a:lstStyle/>
          <a:p>
            <a:r>
              <a:rPr lang="en-US" dirty="0" smtClean="0"/>
              <a:t>What combination of situations forced Mendeleev and his family to move to St. Petersburg in his early life?</a:t>
            </a:r>
            <a:endParaRPr lang="en-US" dirty="0"/>
          </a:p>
        </p:txBody>
      </p:sp>
      <p:pic>
        <p:nvPicPr>
          <p:cNvPr id="4" name="051107_21[1]">
            <a:hlinkClick r:id="" action="ppaction://media"/>
          </p:cNvPr>
          <p:cNvPicPr>
            <a:picLocks noRot="1" noChangeAspect="1"/>
          </p:cNvPicPr>
          <p:nvPr>
            <a:videoFile r:link="rId1"/>
          </p:nvPr>
        </p:nvPicPr>
        <p:blipFill>
          <a:blip r:embed="rId4" cstate="print"/>
          <a:stretch>
            <a:fillRect/>
          </a:stretch>
        </p:blipFill>
        <p:spPr>
          <a:xfrm>
            <a:off x="6604000" y="4953000"/>
            <a:ext cx="2540000" cy="1905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9" restart="whenNotActive" fill="hold" evtFilter="cancelBubble" nodeType="interactiveSeq">
                <p:stCondLst>
                  <p:cond evt="onClick" delay="0">
                    <p:tgtEl>
                      <p:spTgt spid="4"/>
                    </p:tgtEl>
                  </p:cond>
                </p:stCondLst>
                <p:endSync evt="end" delay="0">
                  <p:rtn val="all"/>
                </p:endSync>
                <p:childTnLst>
                  <p:par>
                    <p:cTn id="20" fill="hold">
                      <p:stCondLst>
                        <p:cond delay="0"/>
                      </p:stCondLst>
                      <p:childTnLst>
                        <p:par>
                          <p:cTn id="21" fill="hold">
                            <p:stCondLst>
                              <p:cond delay="0"/>
                            </p:stCondLst>
                            <p:childTnLst>
                              <p:par>
                                <p:cTn id="22" presetID="2" presetClass="mediacall" presetSubtype="0" fill="hold" nodeType="clickEffect">
                                  <p:stCondLst>
                                    <p:cond delay="0"/>
                                  </p:stCondLst>
                                  <p:childTnLst>
                                    <p:cmd type="call" cmd="togglePause">
                                      <p:cBhvr>
                                        <p:cTn id="23" dur="1" fill="hold"/>
                                        <p:tgtEl>
                                          <p:spTgt spid="4"/>
                                        </p:tgtEl>
                                      </p:cBhvr>
                                    </p:cmd>
                                  </p:childTnLst>
                                </p:cTn>
                              </p:par>
                            </p:childTnLst>
                          </p:cTn>
                        </p:par>
                      </p:childTnLst>
                    </p:cTn>
                  </p:par>
                </p:childTnLst>
              </p:cTn>
              <p:nextCondLst>
                <p:cond evt="onClick" delay="0">
                  <p:tgtEl>
                    <p:spTgt spid="4"/>
                  </p:tgtEl>
                </p:cond>
              </p:nextCondLst>
            </p:seq>
            <p:video>
              <p:cMediaNode>
                <p:cTn id="24"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10</a:t>
            </a:r>
            <a:endParaRPr lang="en-US" dirty="0"/>
          </a:p>
        </p:txBody>
      </p:sp>
      <p:sp>
        <p:nvSpPr>
          <p:cNvPr id="3" name="Content Placeholder 2"/>
          <p:cNvSpPr>
            <a:spLocks noGrp="1"/>
          </p:cNvSpPr>
          <p:nvPr>
            <p:ph idx="1"/>
          </p:nvPr>
        </p:nvSpPr>
        <p:spPr/>
        <p:txBody>
          <a:bodyPr/>
          <a:lstStyle/>
          <a:p>
            <a:r>
              <a:rPr lang="en-US" dirty="0" smtClean="0"/>
              <a:t>His mother’s factory burned down, his father went blind, and the family did not have the provisions to stay in their current location.</a:t>
            </a:r>
            <a:endParaRPr lang="en-US" dirty="0"/>
          </a:p>
        </p:txBody>
      </p:sp>
      <p:pic>
        <p:nvPicPr>
          <p:cNvPr id="4" name="051107_22[1]">
            <a:hlinkClick r:id="" action="ppaction://media"/>
          </p:cNvPr>
          <p:cNvPicPr>
            <a:picLocks noRot="1" noChangeAspect="1"/>
          </p:cNvPicPr>
          <p:nvPr>
            <a:videoFile r:link="rId1"/>
          </p:nvPr>
        </p:nvPicPr>
        <p:blipFill>
          <a:blip r:embed="rId4" cstate="print"/>
          <a:stretch>
            <a:fillRect/>
          </a:stretch>
        </p:blipFill>
        <p:spPr>
          <a:xfrm>
            <a:off x="7010400" y="5257800"/>
            <a:ext cx="2133600"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3">
                                            <p:txEl>
                                              <p:pRg st="0" end="0"/>
                                            </p:txEl>
                                          </p:spTgt>
                                        </p:tgtEl>
                                        <p:attrNameLst>
                                          <p:attrName>ppt_x</p:attrName>
                                        </p:attrNameLst>
                                      </p:cBhvr>
                                    </p:anim>
                                    <p:anim from="0" to="-1.0" calcmode="lin" valueType="num">
                                      <p:cBhvr>
                                        <p:cTn id="16" dur="200" decel="50000" autoRev="1" fill="hold">
                                          <p:stCondLst>
                                            <p:cond delay="600"/>
                                          </p:stCondLst>
                                        </p:cTn>
                                        <p:tgtEl>
                                          <p:spTgt spid="3">
                                            <p:txEl>
                                              <p:pRg st="0" end="0"/>
                                            </p:txEl>
                                          </p:spTgt>
                                        </p:tgtEl>
                                        <p:attrNameLst>
                                          <p:attrName>xshear</p:attrName>
                                        </p:attrNameLst>
                                      </p:cBhvr>
                                    </p:anim>
                                    <p:animScale>
                                      <p:cBhvr>
                                        <p:cTn id="17" dur="200" decel="100000" autoRev="1" fill="hold">
                                          <p:stCondLst>
                                            <p:cond delay="600"/>
                                          </p:stCondLst>
                                        </p:cTn>
                                        <p:tgtEl>
                                          <p:spTgt spid="3">
                                            <p:txEl>
                                              <p:pRg st="0" end="0"/>
                                            </p:txEl>
                                          </p:spTgt>
                                        </p:tgtEl>
                                      </p:cBhvr>
                                      <p:from x="100000" y="100000"/>
                                      <p:to x="80000" y="100000"/>
                                    </p:animScale>
                                    <p:anim by="(#ppt_h/3+#ppt_w*0.1)" calcmode="lin" valueType="num">
                                      <p:cBhvr additive="sum">
                                        <p:cTn id="18" dur="200" decel="100000" autoRev="1" fill="hold">
                                          <p:stCondLst>
                                            <p:cond delay="600"/>
                                          </p:stCondLst>
                                        </p:cTn>
                                        <p:tgtEl>
                                          <p:spTgt spid="3">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9" restart="whenNotActive" fill="hold" evtFilter="cancelBubble" nodeType="interactiveSeq">
                <p:stCondLst>
                  <p:cond evt="onClick" delay="0">
                    <p:tgtEl>
                      <p:spTgt spid="4"/>
                    </p:tgtEl>
                  </p:cond>
                </p:stCondLst>
                <p:endSync evt="end" delay="0">
                  <p:rtn val="all"/>
                </p:endSync>
                <p:childTnLst>
                  <p:par>
                    <p:cTn id="20" fill="hold">
                      <p:stCondLst>
                        <p:cond delay="0"/>
                      </p:stCondLst>
                      <p:childTnLst>
                        <p:par>
                          <p:cTn id="21" fill="hold">
                            <p:stCondLst>
                              <p:cond delay="0"/>
                            </p:stCondLst>
                            <p:childTnLst>
                              <p:par>
                                <p:cTn id="22" presetID="2" presetClass="mediacall" presetSubtype="0" fill="hold" nodeType="clickEffect">
                                  <p:stCondLst>
                                    <p:cond delay="0"/>
                                  </p:stCondLst>
                                  <p:childTnLst>
                                    <p:cmd type="call" cmd="togglePause">
                                      <p:cBhvr>
                                        <p:cTn id="23" dur="1" fill="hold"/>
                                        <p:tgtEl>
                                          <p:spTgt spid="4"/>
                                        </p:tgtEl>
                                      </p:cBhvr>
                                    </p:cmd>
                                  </p:childTnLst>
                                </p:cTn>
                              </p:par>
                            </p:childTnLst>
                          </p:cTn>
                        </p:par>
                      </p:childTnLst>
                    </p:cTn>
                  </p:par>
                </p:childTnLst>
              </p:cTn>
              <p:nextCondLst>
                <p:cond evt="onClick" delay="0">
                  <p:tgtEl>
                    <p:spTgt spid="4"/>
                  </p:tgtEl>
                </p:cond>
              </p:nextCondLst>
            </p:seq>
            <p:video>
              <p:cMediaNode>
                <p:cTn id="24"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Bonus Question:  </a:t>
            </a:r>
            <a:br>
              <a:rPr lang="en-US" dirty="0" smtClean="0"/>
            </a:br>
            <a:r>
              <a:rPr lang="en-US" dirty="0" smtClean="0"/>
              <a:t>Critical Thinking</a:t>
            </a:r>
            <a:endParaRPr lang="en-US" dirty="0"/>
          </a:p>
        </p:txBody>
      </p:sp>
      <p:sp>
        <p:nvSpPr>
          <p:cNvPr id="3" name="Content Placeholder 2"/>
          <p:cNvSpPr>
            <a:spLocks noGrp="1"/>
          </p:cNvSpPr>
          <p:nvPr>
            <p:ph idx="1"/>
          </p:nvPr>
        </p:nvSpPr>
        <p:spPr/>
        <p:txBody>
          <a:bodyPr/>
          <a:lstStyle/>
          <a:p>
            <a:r>
              <a:rPr lang="en-US" dirty="0" smtClean="0"/>
              <a:t>This is optional, and to answer, post your response either on my blog or in the contact section of the website.</a:t>
            </a:r>
          </a:p>
          <a:p>
            <a:r>
              <a:rPr lang="en-US" dirty="0" smtClean="0"/>
              <a:t>How do you think that the early struggles in Mendeleev’s life affected the person he became later, and do you think having such a large family influenced him?</a:t>
            </a:r>
            <a:endParaRPr lang="en-US" dirty="0"/>
          </a:p>
        </p:txBody>
      </p:sp>
      <p:pic>
        <p:nvPicPr>
          <p:cNvPr id="4" name="051107_23[1]">
            <a:hlinkClick r:id="" action="ppaction://media"/>
          </p:cNvPr>
          <p:cNvPicPr>
            <a:picLocks noRot="1" noChangeAspect="1"/>
          </p:cNvPicPr>
          <p:nvPr>
            <a:videoFile r:link="rId1"/>
          </p:nvPr>
        </p:nvPicPr>
        <p:blipFill>
          <a:blip r:embed="rId4" cstate="print"/>
          <a:stretch>
            <a:fillRect/>
          </a:stretch>
        </p:blipFill>
        <p:spPr>
          <a:xfrm>
            <a:off x="7721600" y="5791200"/>
            <a:ext cx="1422400" cy="1066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2" restart="whenNotActive" fill="hold" evtFilter="cancelBubble" nodeType="interactiveSeq">
                <p:stCondLst>
                  <p:cond evt="onClick" delay="0">
                    <p:tgtEl>
                      <p:spTgt spid="4"/>
                    </p:tgtEl>
                  </p:cond>
                </p:stCondLst>
                <p:endSync evt="end" delay="0">
                  <p:rtn val="all"/>
                </p:endSync>
                <p:childTnLst>
                  <p:par>
                    <p:cTn id="23" fill="hold">
                      <p:stCondLst>
                        <p:cond delay="0"/>
                      </p:stCondLst>
                      <p:childTnLst>
                        <p:par>
                          <p:cTn id="24" fill="hold">
                            <p:stCondLst>
                              <p:cond delay="0"/>
                            </p:stCondLst>
                            <p:childTnLst>
                              <p:par>
                                <p:cTn id="25" presetID="2" presetClass="mediacall" presetSubtype="0" fill="hold" nodeType="clickEffect">
                                  <p:stCondLst>
                                    <p:cond delay="0"/>
                                  </p:stCondLst>
                                  <p:childTnLst>
                                    <p:cmd type="call" cmd="togglePause">
                                      <p:cBhvr>
                                        <p:cTn id="26" dur="1" fill="hold"/>
                                        <p:tgtEl>
                                          <p:spTgt spid="4"/>
                                        </p:tgtEl>
                                      </p:cBhvr>
                                    </p:cmd>
                                  </p:childTnLst>
                                </p:cTn>
                              </p:par>
                            </p:childTnLst>
                          </p:cTn>
                        </p:par>
                      </p:childTnLst>
                    </p:cTn>
                  </p:par>
                </p:childTnLst>
              </p:cTn>
              <p:nextCondLst>
                <p:cond evt="onClick" delay="0">
                  <p:tgtEl>
                    <p:spTgt spid="4"/>
                  </p:tgtEl>
                </p:cond>
              </p:nextCondLst>
            </p:seq>
            <p:video>
              <p:cMediaNode>
                <p:cTn id="27"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1</a:t>
            </a:r>
            <a:endParaRPr lang="en-US" dirty="0"/>
          </a:p>
        </p:txBody>
      </p:sp>
      <p:sp>
        <p:nvSpPr>
          <p:cNvPr id="3" name="Content Placeholder 2"/>
          <p:cNvSpPr>
            <a:spLocks noGrp="1"/>
          </p:cNvSpPr>
          <p:nvPr>
            <p:ph idx="1"/>
          </p:nvPr>
        </p:nvSpPr>
        <p:spPr>
          <a:xfrm>
            <a:off x="457200" y="2667000"/>
            <a:ext cx="7467600" cy="2514600"/>
          </a:xfrm>
        </p:spPr>
        <p:txBody>
          <a:bodyPr>
            <a:normAutofit/>
          </a:bodyPr>
          <a:lstStyle/>
          <a:p>
            <a:r>
              <a:rPr lang="en-US" sz="3600" dirty="0" smtClean="0"/>
              <a:t>The first question that is common about Dmitri Mendeleev is what exactly did he do?  Do you know?</a:t>
            </a:r>
            <a:endParaRPr lang="en-US" sz="3600" dirty="0"/>
          </a:p>
        </p:txBody>
      </p:sp>
      <p:pic>
        <p:nvPicPr>
          <p:cNvPr id="4" name="051107_03[1]">
            <a:hlinkClick r:id="" action="ppaction://media"/>
          </p:cNvPr>
          <p:cNvPicPr>
            <a:picLocks noRot="1" noChangeAspect="1"/>
          </p:cNvPicPr>
          <p:nvPr>
            <a:videoFile r:link="rId1"/>
          </p:nvPr>
        </p:nvPicPr>
        <p:blipFill>
          <a:blip r:embed="rId4" cstate="print"/>
          <a:stretch>
            <a:fillRect/>
          </a:stretch>
        </p:blipFill>
        <p:spPr>
          <a:xfrm>
            <a:off x="8026400" y="6019800"/>
            <a:ext cx="11176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8" restart="whenNotActive" fill="hold" evtFilter="cancelBubble" nodeType="interactiveSeq">
                <p:stCondLst>
                  <p:cond evt="onClick" delay="0">
                    <p:tgtEl>
                      <p:spTgt spid="4"/>
                    </p:tgtEl>
                  </p:cond>
                </p:stCondLst>
                <p:endSync evt="end" delay="0">
                  <p:rtn val="all"/>
                </p:endSync>
                <p:childTnLst>
                  <p:par>
                    <p:cTn id="19" fill="hold">
                      <p:stCondLst>
                        <p:cond delay="0"/>
                      </p:stCondLst>
                      <p:childTnLst>
                        <p:par>
                          <p:cTn id="20" fill="hold">
                            <p:stCondLst>
                              <p:cond delay="0"/>
                            </p:stCondLst>
                            <p:childTnLst>
                              <p:par>
                                <p:cTn id="21" presetID="2" presetClass="mediacall" presetSubtype="0" fill="hold" nodeType="clickEffect">
                                  <p:stCondLst>
                                    <p:cond delay="0"/>
                                  </p:stCondLst>
                                  <p:childTnLst>
                                    <p:cmd type="call" cmd="togglePause">
                                      <p:cBhvr>
                                        <p:cTn id="22" dur="1" fill="hold"/>
                                        <p:tgtEl>
                                          <p:spTgt spid="4"/>
                                        </p:tgtEl>
                                      </p:cBhvr>
                                    </p:cmd>
                                  </p:childTnLst>
                                </p:cTn>
                              </p:par>
                            </p:childTnLst>
                          </p:cTn>
                        </p:par>
                      </p:childTnLst>
                    </p:cTn>
                  </p:par>
                </p:childTnLst>
              </p:cTn>
              <p:nextCondLst>
                <p:cond evt="onClick" delay="0">
                  <p:tgtEl>
                    <p:spTgt spid="4"/>
                  </p:tgtEl>
                </p:cond>
              </p:nextCondLst>
            </p:seq>
            <p:video>
              <p:cMediaNode>
                <p:cTn id="23"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1</a:t>
            </a:r>
            <a:endParaRPr lang="en-US" dirty="0"/>
          </a:p>
        </p:txBody>
      </p:sp>
      <p:sp>
        <p:nvSpPr>
          <p:cNvPr id="3" name="Content Placeholder 2"/>
          <p:cNvSpPr>
            <a:spLocks noGrp="1"/>
          </p:cNvSpPr>
          <p:nvPr>
            <p:ph idx="1"/>
          </p:nvPr>
        </p:nvSpPr>
        <p:spPr/>
        <p:txBody>
          <a:bodyPr/>
          <a:lstStyle/>
          <a:p>
            <a:r>
              <a:rPr lang="en-US" dirty="0" smtClean="0"/>
              <a:t>Dmitri Mendeleev is a renowned Russian Chemist who discovered the basis behind one of today’s most essential chemistry tools, the periodic table, and also came up with the basis behind the Periodic Law.</a:t>
            </a:r>
            <a:endParaRPr lang="en-US" dirty="0"/>
          </a:p>
        </p:txBody>
      </p:sp>
      <p:pic>
        <p:nvPicPr>
          <p:cNvPr id="4" name="051107_04[1]">
            <a:hlinkClick r:id="" action="ppaction://media"/>
          </p:cNvPr>
          <p:cNvPicPr>
            <a:picLocks noRot="1" noChangeAspect="1"/>
          </p:cNvPicPr>
          <p:nvPr>
            <a:videoFile r:link="rId1"/>
          </p:nvPr>
        </p:nvPicPr>
        <p:blipFill>
          <a:blip r:embed="rId4" cstate="print"/>
          <a:stretch>
            <a:fillRect/>
          </a:stretch>
        </p:blipFill>
        <p:spPr>
          <a:xfrm>
            <a:off x="8077200" y="6057900"/>
            <a:ext cx="1066800" cy="8001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6"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8" restart="whenNotActive" fill="hold" evtFilter="cancelBubble" nodeType="interactiveSeq">
                <p:stCondLst>
                  <p:cond evt="onClick" delay="0">
                    <p:tgtEl>
                      <p:spTgt spid="4"/>
                    </p:tgtEl>
                  </p:cond>
                </p:stCondLst>
                <p:endSync evt="end" delay="0">
                  <p:rtn val="all"/>
                </p:endSync>
                <p:childTnLst>
                  <p:par>
                    <p:cTn id="19" fill="hold">
                      <p:stCondLst>
                        <p:cond delay="0"/>
                      </p:stCondLst>
                      <p:childTnLst>
                        <p:par>
                          <p:cTn id="20" fill="hold">
                            <p:stCondLst>
                              <p:cond delay="0"/>
                            </p:stCondLst>
                            <p:childTnLst>
                              <p:par>
                                <p:cTn id="21" presetID="2" presetClass="mediacall" presetSubtype="0" fill="hold" nodeType="clickEffect">
                                  <p:stCondLst>
                                    <p:cond delay="0"/>
                                  </p:stCondLst>
                                  <p:childTnLst>
                                    <p:cmd type="call" cmd="togglePause">
                                      <p:cBhvr>
                                        <p:cTn id="22" dur="1" fill="hold"/>
                                        <p:tgtEl>
                                          <p:spTgt spid="4"/>
                                        </p:tgtEl>
                                      </p:cBhvr>
                                    </p:cmd>
                                  </p:childTnLst>
                                </p:cTn>
                              </p:par>
                            </p:childTnLst>
                          </p:cTn>
                        </p:par>
                      </p:childTnLst>
                    </p:cTn>
                  </p:par>
                </p:childTnLst>
              </p:cTn>
              <p:nextCondLst>
                <p:cond evt="onClick" delay="0">
                  <p:tgtEl>
                    <p:spTgt spid="4"/>
                  </p:tgtEl>
                </p:cond>
              </p:nextCondLst>
            </p:seq>
            <p:video>
              <p:cMediaNode>
                <p:cTn id="23"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2</a:t>
            </a:r>
            <a:endParaRPr lang="en-US" dirty="0"/>
          </a:p>
        </p:txBody>
      </p:sp>
      <p:sp>
        <p:nvSpPr>
          <p:cNvPr id="3" name="Content Placeholder 2"/>
          <p:cNvSpPr>
            <a:spLocks noGrp="1"/>
          </p:cNvSpPr>
          <p:nvPr>
            <p:ph idx="1"/>
          </p:nvPr>
        </p:nvSpPr>
        <p:spPr/>
        <p:txBody>
          <a:bodyPr/>
          <a:lstStyle/>
          <a:p>
            <a:r>
              <a:rPr lang="en-US" dirty="0" smtClean="0"/>
              <a:t>Mendeleev’s family was a very interesting one.  From information found on my site, how many siblings did Mendeleev have?</a:t>
            </a:r>
            <a:endParaRPr lang="en-US" dirty="0"/>
          </a:p>
        </p:txBody>
      </p:sp>
      <p:pic>
        <p:nvPicPr>
          <p:cNvPr id="4" name="051107_05[1]">
            <a:hlinkClick r:id="" action="ppaction://media"/>
          </p:cNvPr>
          <p:cNvPicPr>
            <a:picLocks noRot="1" noChangeAspect="1"/>
          </p:cNvPicPr>
          <p:nvPr>
            <a:videoFile r:link="rId1"/>
          </p:nvPr>
        </p:nvPicPr>
        <p:blipFill>
          <a:blip r:embed="rId4" cstate="print"/>
          <a:stretch>
            <a:fillRect/>
          </a:stretch>
        </p:blipFill>
        <p:spPr>
          <a:xfrm>
            <a:off x="7416800" y="5562600"/>
            <a:ext cx="1727200" cy="1295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2.5"/>
                                          </p:val>
                                        </p:tav>
                                        <p:tav tm="100000">
                                          <p:val>
                                            <p:strVal val="#ppt_w"/>
                                          </p:val>
                                        </p:tav>
                                      </p:tavLst>
                                    </p:anim>
                                    <p:anim calcmode="lin" valueType="num">
                                      <p:cBhvr>
                                        <p:cTn id="8" dur="500" fill="hold"/>
                                        <p:tgtEl>
                                          <p:spTgt spid="2"/>
                                        </p:tgtEl>
                                        <p:attrNameLst>
                                          <p:attrName>ppt_h</p:attrName>
                                        </p:attrNameLst>
                                      </p:cBhvr>
                                      <p:tavLst>
                                        <p:tav tm="0">
                                          <p:val>
                                            <p:strVal val="#ppt_h*0.01"/>
                                          </p:val>
                                        </p:tav>
                                        <p:tav tm="100000">
                                          <p:val>
                                            <p:strVal val="#ppt_h"/>
                                          </p:val>
                                        </p:tav>
                                      </p:tavLst>
                                    </p:anim>
                                    <p:anim calcmode="lin" valueType="num">
                                      <p:cBhvr>
                                        <p:cTn id="9" dur="500" fill="hold"/>
                                        <p:tgtEl>
                                          <p:spTgt spid="2"/>
                                        </p:tgtEl>
                                        <p:attrNameLst>
                                          <p:attrName>ppt_x</p:attrName>
                                        </p:attrNameLst>
                                      </p:cBhvr>
                                      <p:tavLst>
                                        <p:tav tm="0">
                                          <p:val>
                                            <p:strVal val="#ppt_x"/>
                                          </p:val>
                                        </p:tav>
                                        <p:tav tm="100000">
                                          <p:val>
                                            <p:strVal val="#ppt_x"/>
                                          </p:val>
                                        </p:tav>
                                      </p:tavLst>
                                    </p:anim>
                                    <p:anim calcmode="lin" valueType="num">
                                      <p:cBhvr>
                                        <p:cTn id="10" dur="500" fill="hold"/>
                                        <p:tgtEl>
                                          <p:spTgt spid="2"/>
                                        </p:tgtEl>
                                        <p:attrNameLst>
                                          <p:attrName>ppt_y</p:attrName>
                                        </p:attrNameLst>
                                      </p:cBhvr>
                                      <p:tavLst>
                                        <p:tav tm="0">
                                          <p:val>
                                            <p:strVal val="#ppt_h+1"/>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8" presetClass="entr" presetSubtype="0" accel="5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7"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8"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0" restart="whenNotActive" fill="hold" evtFilter="cancelBubble" nodeType="interactiveSeq">
                <p:stCondLst>
                  <p:cond evt="onClick" delay="0">
                    <p:tgtEl>
                      <p:spTgt spid="4"/>
                    </p:tgtEl>
                  </p:cond>
                </p:stCondLst>
                <p:endSync evt="end" delay="0">
                  <p:rtn val="all"/>
                </p:endSync>
                <p:childTnLst>
                  <p:par>
                    <p:cTn id="21" fill="hold">
                      <p:stCondLst>
                        <p:cond delay="0"/>
                      </p:stCondLst>
                      <p:childTnLst>
                        <p:par>
                          <p:cTn id="22" fill="hold">
                            <p:stCondLst>
                              <p:cond delay="0"/>
                            </p:stCondLst>
                            <p:childTnLst>
                              <p:par>
                                <p:cTn id="23" presetID="2" presetClass="mediacall" presetSubtype="0" fill="hold" nodeType="clickEffect">
                                  <p:stCondLst>
                                    <p:cond delay="0"/>
                                  </p:stCondLst>
                                  <p:childTnLst>
                                    <p:cmd type="call" cmd="togglePause">
                                      <p:cBhvr>
                                        <p:cTn id="24" dur="1" fill="hold"/>
                                        <p:tgtEl>
                                          <p:spTgt spid="4"/>
                                        </p:tgtEl>
                                      </p:cBhvr>
                                    </p:cmd>
                                  </p:childTnLst>
                                </p:cTn>
                              </p:par>
                            </p:childTnLst>
                          </p:cTn>
                        </p:par>
                      </p:childTnLst>
                    </p:cTn>
                  </p:par>
                </p:childTnLst>
              </p:cTn>
              <p:nextCondLst>
                <p:cond evt="onClick" delay="0">
                  <p:tgtEl>
                    <p:spTgt spid="4"/>
                  </p:tgtEl>
                </p:cond>
              </p:nextCondLst>
            </p:seq>
            <p:video>
              <p:cMediaNode>
                <p:cTn id="25"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2</a:t>
            </a:r>
            <a:endParaRPr lang="en-US" dirty="0"/>
          </a:p>
        </p:txBody>
      </p:sp>
      <p:sp>
        <p:nvSpPr>
          <p:cNvPr id="3" name="Content Placeholder 2"/>
          <p:cNvSpPr>
            <a:spLocks noGrp="1"/>
          </p:cNvSpPr>
          <p:nvPr>
            <p:ph idx="1"/>
          </p:nvPr>
        </p:nvSpPr>
        <p:spPr/>
        <p:txBody>
          <a:bodyPr/>
          <a:lstStyle/>
          <a:p>
            <a:r>
              <a:rPr lang="en-US" dirty="0" smtClean="0"/>
              <a:t>According to most sources, Dmitri Mendeleev had 13 other brothers and sisters, although that number has been thought to be as great as 17!  That to me, is a scary thought.</a:t>
            </a:r>
            <a:endParaRPr lang="en-US" dirty="0"/>
          </a:p>
        </p:txBody>
      </p:sp>
      <p:pic>
        <p:nvPicPr>
          <p:cNvPr id="4" name="051107_06[1]">
            <a:hlinkClick r:id="" action="ppaction://media"/>
          </p:cNvPr>
          <p:cNvPicPr>
            <a:picLocks noRot="1" noChangeAspect="1"/>
          </p:cNvPicPr>
          <p:nvPr>
            <a:videoFile r:link="rId1"/>
          </p:nvPr>
        </p:nvPicPr>
        <p:blipFill>
          <a:blip r:embed="rId4" cstate="print"/>
          <a:stretch>
            <a:fillRect/>
          </a:stretch>
        </p:blipFill>
        <p:spPr>
          <a:xfrm>
            <a:off x="7772400" y="5829300"/>
            <a:ext cx="1371600" cy="10287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1"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770" decel="100000"/>
                                        <p:tgtEl>
                                          <p:spTgt spid="3">
                                            <p:txEl>
                                              <p:pRg st="0" end="0"/>
                                            </p:txEl>
                                          </p:spTgt>
                                        </p:tgtEl>
                                      </p:cBhvr>
                                    </p:animEffect>
                                    <p:animScale>
                                      <p:cBhvr>
                                        <p:cTn id="17" dur="770" decel="100000"/>
                                        <p:tgtEl>
                                          <p:spTgt spid="3">
                                            <p:txEl>
                                              <p:pRg st="0" end="0"/>
                                            </p:txEl>
                                          </p:spTgt>
                                        </p:tgtEl>
                                      </p:cBhvr>
                                      <p:from x="10000" y="10000"/>
                                      <p:to x="200000" y="450000"/>
                                    </p:animScale>
                                    <p:animScale>
                                      <p:cBhvr>
                                        <p:cTn id="18" dur="1230" accel="100000" fill="hold">
                                          <p:stCondLst>
                                            <p:cond delay="770"/>
                                          </p:stCondLst>
                                        </p:cTn>
                                        <p:tgtEl>
                                          <p:spTgt spid="3">
                                            <p:txEl>
                                              <p:pRg st="0" end="0"/>
                                            </p:txEl>
                                          </p:spTgt>
                                        </p:tgtEl>
                                      </p:cBhvr>
                                      <p:from x="200000" y="450000"/>
                                      <p:to x="100000" y="100000"/>
                                    </p:animScale>
                                    <p:set>
                                      <p:cBhvr>
                                        <p:cTn id="19" dur="770" fill="hold"/>
                                        <p:tgtEl>
                                          <p:spTgt spid="3">
                                            <p:txEl>
                                              <p:pRg st="0" end="0"/>
                                            </p:txEl>
                                          </p:spTgt>
                                        </p:tgtEl>
                                        <p:attrNameLst>
                                          <p:attrName>ppt_x</p:attrName>
                                        </p:attrNameLst>
                                      </p:cBhvr>
                                      <p:to>
                                        <p:strVal val="(0.5)"/>
                                      </p:to>
                                    </p:set>
                                    <p:anim from="(0.5)" to="(#ppt_x)" calcmode="lin" valueType="num">
                                      <p:cBhvr>
                                        <p:cTn id="20" dur="1230" accel="100000" fill="hold">
                                          <p:stCondLst>
                                            <p:cond delay="770"/>
                                          </p:stCondLst>
                                        </p:cTn>
                                        <p:tgtEl>
                                          <p:spTgt spid="3">
                                            <p:txEl>
                                              <p:pRg st="0" end="0"/>
                                            </p:txEl>
                                          </p:spTgt>
                                        </p:tgtEl>
                                        <p:attrNameLst>
                                          <p:attrName>ppt_x</p:attrName>
                                        </p:attrNameLst>
                                      </p:cBhvr>
                                    </p:anim>
                                    <p:set>
                                      <p:cBhvr>
                                        <p:cTn id="21" dur="770" fill="hold"/>
                                        <p:tgtEl>
                                          <p:spTgt spid="3">
                                            <p:txEl>
                                              <p:pRg st="0" end="0"/>
                                            </p:txEl>
                                          </p:spTgt>
                                        </p:tgtEl>
                                        <p:attrNameLst>
                                          <p:attrName>ppt_y</p:attrName>
                                        </p:attrNameLst>
                                      </p:cBhvr>
                                      <p:to>
                                        <p:strVal val="(#ppt_y+0.4)"/>
                                      </p:to>
                                    </p:set>
                                    <p:anim from="(#ppt_y+0.4)" to="(#ppt_y)" calcmode="lin" valueType="num">
                                      <p:cBhvr>
                                        <p:cTn id="22" dur="1230" accel="100000" fill="hold">
                                          <p:stCondLst>
                                            <p:cond delay="770"/>
                                          </p:stCondLst>
                                        </p:cTn>
                                        <p:tgtEl>
                                          <p:spTgt spid="3">
                                            <p:txEl>
                                              <p:pRg st="0" end="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23" restart="whenNotActive" fill="hold" evtFilter="cancelBubble" nodeType="interactiveSeq">
                <p:stCondLst>
                  <p:cond evt="onClick" delay="0">
                    <p:tgtEl>
                      <p:spTgt spid="4"/>
                    </p:tgtEl>
                  </p:cond>
                </p:stCondLst>
                <p:endSync evt="end" delay="0">
                  <p:rtn val="all"/>
                </p:endSync>
                <p:childTnLst>
                  <p:par>
                    <p:cTn id="24" fill="hold">
                      <p:stCondLst>
                        <p:cond delay="0"/>
                      </p:stCondLst>
                      <p:childTnLst>
                        <p:par>
                          <p:cTn id="25" fill="hold">
                            <p:stCondLst>
                              <p:cond delay="0"/>
                            </p:stCondLst>
                            <p:childTnLst>
                              <p:par>
                                <p:cTn id="26" presetID="2" presetClass="mediacall" presetSubtype="0" fill="hold" nodeType="clickEffect">
                                  <p:stCondLst>
                                    <p:cond delay="0"/>
                                  </p:stCondLst>
                                  <p:childTnLst>
                                    <p:cmd type="call" cmd="togglePause">
                                      <p:cBhvr>
                                        <p:cTn id="27" dur="1" fill="hold"/>
                                        <p:tgtEl>
                                          <p:spTgt spid="4"/>
                                        </p:tgtEl>
                                      </p:cBhvr>
                                    </p:cmd>
                                  </p:childTnLst>
                                </p:cTn>
                              </p:par>
                            </p:childTnLst>
                          </p:cTn>
                        </p:par>
                      </p:childTnLst>
                    </p:cTn>
                  </p:par>
                </p:childTnLst>
              </p:cTn>
              <p:nextCondLst>
                <p:cond evt="onClick" delay="0">
                  <p:tgtEl>
                    <p:spTgt spid="4"/>
                  </p:tgtEl>
                </p:cond>
              </p:nextCondLst>
            </p:seq>
            <p:video>
              <p:cMediaNode>
                <p:cTn id="28"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3</a:t>
            </a:r>
            <a:endParaRPr lang="en-US" dirty="0"/>
          </a:p>
        </p:txBody>
      </p:sp>
      <p:sp>
        <p:nvSpPr>
          <p:cNvPr id="3" name="Content Placeholder 2"/>
          <p:cNvSpPr>
            <a:spLocks noGrp="1"/>
          </p:cNvSpPr>
          <p:nvPr>
            <p:ph idx="1"/>
          </p:nvPr>
        </p:nvSpPr>
        <p:spPr/>
        <p:txBody>
          <a:bodyPr/>
          <a:lstStyle/>
          <a:p>
            <a:r>
              <a:rPr lang="en-US" dirty="0" smtClean="0"/>
              <a:t>From documents located on this website, how many years did Mendeleev spend on his greatest accomplishment, the periodic table?</a:t>
            </a:r>
            <a:endParaRPr lang="en-US" dirty="0"/>
          </a:p>
        </p:txBody>
      </p:sp>
      <p:pic>
        <p:nvPicPr>
          <p:cNvPr id="4" name="051107_07[1]">
            <a:hlinkClick r:id="" action="ppaction://media"/>
          </p:cNvPr>
          <p:cNvPicPr>
            <a:picLocks noRot="1" noChangeAspect="1"/>
          </p:cNvPicPr>
          <p:nvPr>
            <a:videoFile r:link="rId1"/>
          </p:nvPr>
        </p:nvPicPr>
        <p:blipFill>
          <a:blip r:embed="rId4" cstate="print"/>
          <a:stretch>
            <a:fillRect/>
          </a:stretch>
        </p:blipFill>
        <p:spPr>
          <a:xfrm>
            <a:off x="7315200" y="5486400"/>
            <a:ext cx="1828800" cy="1371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8" presetClass="entr" presetSubtype="0" accel="10000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16"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0" restart="whenNotActive" fill="hold" evtFilter="cancelBubble" nodeType="interactiveSeq">
                <p:stCondLst>
                  <p:cond evt="onClick" delay="0">
                    <p:tgtEl>
                      <p:spTgt spid="4"/>
                    </p:tgtEl>
                  </p:cond>
                </p:stCondLst>
                <p:endSync evt="end" delay="0">
                  <p:rtn val="all"/>
                </p:endSync>
                <p:childTnLst>
                  <p:par>
                    <p:cTn id="21" fill="hold">
                      <p:stCondLst>
                        <p:cond delay="0"/>
                      </p:stCondLst>
                      <p:childTnLst>
                        <p:par>
                          <p:cTn id="22" fill="hold">
                            <p:stCondLst>
                              <p:cond delay="0"/>
                            </p:stCondLst>
                            <p:childTnLst>
                              <p:par>
                                <p:cTn id="23" presetID="2" presetClass="mediacall" presetSubtype="0" fill="hold" nodeType="clickEffect">
                                  <p:stCondLst>
                                    <p:cond delay="0"/>
                                  </p:stCondLst>
                                  <p:childTnLst>
                                    <p:cmd type="call" cmd="togglePause">
                                      <p:cBhvr>
                                        <p:cTn id="24" dur="1" fill="hold"/>
                                        <p:tgtEl>
                                          <p:spTgt spid="4"/>
                                        </p:tgtEl>
                                      </p:cBhvr>
                                    </p:cmd>
                                  </p:childTnLst>
                                </p:cTn>
                              </p:par>
                            </p:childTnLst>
                          </p:cTn>
                        </p:par>
                      </p:childTnLst>
                    </p:cTn>
                  </p:par>
                </p:childTnLst>
              </p:cTn>
              <p:nextCondLst>
                <p:cond evt="onClick" delay="0">
                  <p:tgtEl>
                    <p:spTgt spid="4"/>
                  </p:tgtEl>
                </p:cond>
              </p:nextCondLst>
            </p:seq>
            <p:video>
              <p:cMediaNode>
                <p:cTn id="25"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 # 3</a:t>
            </a:r>
            <a:endParaRPr lang="en-US" dirty="0"/>
          </a:p>
        </p:txBody>
      </p:sp>
      <p:sp>
        <p:nvSpPr>
          <p:cNvPr id="3" name="Content Placeholder 2"/>
          <p:cNvSpPr>
            <a:spLocks noGrp="1"/>
          </p:cNvSpPr>
          <p:nvPr>
            <p:ph idx="1"/>
          </p:nvPr>
        </p:nvSpPr>
        <p:spPr/>
        <p:txBody>
          <a:bodyPr/>
          <a:lstStyle/>
          <a:p>
            <a:r>
              <a:rPr lang="en-US" dirty="0" smtClean="0"/>
              <a:t>Mendeleev spent a whopping 13 years on his main accomplishment, which obviously required a huge amount of devotion on his part.</a:t>
            </a:r>
            <a:endParaRPr lang="en-US" dirty="0"/>
          </a:p>
        </p:txBody>
      </p:sp>
      <p:pic>
        <p:nvPicPr>
          <p:cNvPr id="4" name="051107_08[1]">
            <a:hlinkClick r:id="" action="ppaction://media"/>
          </p:cNvPr>
          <p:cNvPicPr>
            <a:picLocks noRot="1" noChangeAspect="1"/>
          </p:cNvPicPr>
          <p:nvPr>
            <a:videoFile r:link="rId1"/>
          </p:nvPr>
        </p:nvPicPr>
        <p:blipFill>
          <a:blip r:embed="rId4" cstate="print"/>
          <a:stretch>
            <a:fillRect/>
          </a:stretch>
        </p:blipFill>
        <p:spPr>
          <a:xfrm>
            <a:off x="7162800" y="5372100"/>
            <a:ext cx="1981200" cy="1485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9" presetClass="entr" presetSubtype="0" decel="10000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8" restart="whenNotActive" fill="hold" evtFilter="cancelBubble" nodeType="interactiveSeq">
                <p:stCondLst>
                  <p:cond evt="onClick" delay="0">
                    <p:tgtEl>
                      <p:spTgt spid="4"/>
                    </p:tgtEl>
                  </p:cond>
                </p:stCondLst>
                <p:endSync evt="end" delay="0">
                  <p:rtn val="all"/>
                </p:endSync>
                <p:childTnLst>
                  <p:par>
                    <p:cTn id="19" fill="hold">
                      <p:stCondLst>
                        <p:cond delay="0"/>
                      </p:stCondLst>
                      <p:childTnLst>
                        <p:par>
                          <p:cTn id="20" fill="hold">
                            <p:stCondLst>
                              <p:cond delay="0"/>
                            </p:stCondLst>
                            <p:childTnLst>
                              <p:par>
                                <p:cTn id="21" presetID="2" presetClass="mediacall" presetSubtype="0" fill="hold" nodeType="clickEffect">
                                  <p:stCondLst>
                                    <p:cond delay="0"/>
                                  </p:stCondLst>
                                  <p:childTnLst>
                                    <p:cmd type="call" cmd="togglePause">
                                      <p:cBhvr>
                                        <p:cTn id="22" dur="1" fill="hold"/>
                                        <p:tgtEl>
                                          <p:spTgt spid="4"/>
                                        </p:tgtEl>
                                      </p:cBhvr>
                                    </p:cmd>
                                  </p:childTnLst>
                                </p:cTn>
                              </p:par>
                            </p:childTnLst>
                          </p:cTn>
                        </p:par>
                      </p:childTnLst>
                    </p:cTn>
                  </p:par>
                </p:childTnLst>
              </p:cTn>
              <p:nextCondLst>
                <p:cond evt="onClick" delay="0">
                  <p:tgtEl>
                    <p:spTgt spid="4"/>
                  </p:tgtEl>
                </p:cond>
              </p:nextCondLst>
            </p:seq>
            <p:video>
              <p:cMediaNode>
                <p:cTn id="23"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 4</a:t>
            </a:r>
            <a:endParaRPr lang="en-US" dirty="0"/>
          </a:p>
        </p:txBody>
      </p:sp>
      <p:sp>
        <p:nvSpPr>
          <p:cNvPr id="3" name="Content Placeholder 2"/>
          <p:cNvSpPr>
            <a:spLocks noGrp="1"/>
          </p:cNvSpPr>
          <p:nvPr>
            <p:ph idx="1"/>
          </p:nvPr>
        </p:nvSpPr>
        <p:spPr/>
        <p:txBody>
          <a:bodyPr/>
          <a:lstStyle/>
          <a:p>
            <a:r>
              <a:rPr lang="en-US" dirty="0" smtClean="0"/>
              <a:t>What was one of the major ways that Mendeleev differed from major scientists of his day and age?</a:t>
            </a:r>
            <a:endParaRPr lang="en-US" dirty="0"/>
          </a:p>
        </p:txBody>
      </p:sp>
      <p:pic>
        <p:nvPicPr>
          <p:cNvPr id="4" name="051107_09[1]">
            <a:hlinkClick r:id="" action="ppaction://media"/>
          </p:cNvPr>
          <p:cNvPicPr>
            <a:picLocks noRot="1" noChangeAspect="1"/>
          </p:cNvPicPr>
          <p:nvPr>
            <a:videoFile r:link="rId1"/>
          </p:nvPr>
        </p:nvPicPr>
        <p:blipFill>
          <a:blip r:embed="rId4" cstate="print"/>
          <a:stretch>
            <a:fillRect/>
          </a:stretch>
        </p:blipFill>
        <p:spPr>
          <a:xfrm>
            <a:off x="7620000" y="5715000"/>
            <a:ext cx="1524000" cy="1143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9"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9" restart="whenNotActive" fill="hold" evtFilter="cancelBubble" nodeType="interactiveSeq">
                <p:stCondLst>
                  <p:cond evt="onClick" delay="0">
                    <p:tgtEl>
                      <p:spTgt spid="4"/>
                    </p:tgtEl>
                  </p:cond>
                </p:stCondLst>
                <p:endSync evt="end" delay="0">
                  <p:rtn val="all"/>
                </p:endSync>
                <p:childTnLst>
                  <p:par>
                    <p:cTn id="20" fill="hold">
                      <p:stCondLst>
                        <p:cond delay="0"/>
                      </p:stCondLst>
                      <p:childTnLst>
                        <p:par>
                          <p:cTn id="21" fill="hold">
                            <p:stCondLst>
                              <p:cond delay="0"/>
                            </p:stCondLst>
                            <p:childTnLst>
                              <p:par>
                                <p:cTn id="22" presetID="2" presetClass="mediacall" presetSubtype="0" fill="hold" nodeType="clickEffect">
                                  <p:stCondLst>
                                    <p:cond delay="0"/>
                                  </p:stCondLst>
                                  <p:childTnLst>
                                    <p:cmd type="call" cmd="togglePause">
                                      <p:cBhvr>
                                        <p:cTn id="23" dur="1" fill="hold"/>
                                        <p:tgtEl>
                                          <p:spTgt spid="4"/>
                                        </p:tgtEl>
                                      </p:cBhvr>
                                    </p:cmd>
                                  </p:childTnLst>
                                </p:cTn>
                              </p:par>
                            </p:childTnLst>
                          </p:cTn>
                        </p:par>
                      </p:childTnLst>
                    </p:cTn>
                  </p:par>
                </p:childTnLst>
              </p:cTn>
              <p:nextCondLst>
                <p:cond evt="onClick" delay="0">
                  <p:tgtEl>
                    <p:spTgt spid="4"/>
                  </p:tgtEl>
                </p:cond>
              </p:nextCondLst>
            </p:seq>
            <p:video>
              <p:cMediaNode>
                <p:cTn id="24"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P spid="3" grpId="0" build="p"/>
    </p:bld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109</TotalTime>
  <Words>646</Words>
  <Application>Microsoft Office PowerPoint</Application>
  <PresentationFormat>On-screen Show (4:3)</PresentationFormat>
  <Paragraphs>72</Paragraphs>
  <Slides>23</Slides>
  <Notes>23</Notes>
  <HiddenSlides>0</HiddenSlides>
  <MMClips>23</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Technic</vt:lpstr>
      <vt:lpstr>Slide 1</vt:lpstr>
      <vt:lpstr>General Information</vt:lpstr>
      <vt:lpstr>Question # 1</vt:lpstr>
      <vt:lpstr>Answer # 1</vt:lpstr>
      <vt:lpstr>Question # 2</vt:lpstr>
      <vt:lpstr>Answer # 2</vt:lpstr>
      <vt:lpstr>Question # 3</vt:lpstr>
      <vt:lpstr>Answer # 3</vt:lpstr>
      <vt:lpstr>Question # 4</vt:lpstr>
      <vt:lpstr>Answer # 4</vt:lpstr>
      <vt:lpstr>Question # 5</vt:lpstr>
      <vt:lpstr>Answer # 5</vt:lpstr>
      <vt:lpstr>Question # 6</vt:lpstr>
      <vt:lpstr>Answer # 6</vt:lpstr>
      <vt:lpstr>Question # 7</vt:lpstr>
      <vt:lpstr>Answer # 7</vt:lpstr>
      <vt:lpstr>Question # 8</vt:lpstr>
      <vt:lpstr>Answer # 8</vt:lpstr>
      <vt:lpstr>Question # 9</vt:lpstr>
      <vt:lpstr>Answer # 9</vt:lpstr>
      <vt:lpstr>Question # 10</vt:lpstr>
      <vt:lpstr>Answer # 10</vt:lpstr>
      <vt:lpstr>Bonus Question:   Critical Thinking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dc:creator>
  <cp:lastModifiedBy>Brian</cp:lastModifiedBy>
  <cp:revision>7</cp:revision>
  <dcterms:created xsi:type="dcterms:W3CDTF">2010-05-13T21:11:36Z</dcterms:created>
  <dcterms:modified xsi:type="dcterms:W3CDTF">2010-05-13T23:00:44Z</dcterms:modified>
</cp:coreProperties>
</file>